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80" r:id="rId2"/>
    <p:sldId id="257" r:id="rId3"/>
    <p:sldId id="258" r:id="rId4"/>
    <p:sldId id="259" r:id="rId5"/>
    <p:sldId id="261" r:id="rId6"/>
    <p:sldId id="281" r:id="rId7"/>
    <p:sldId id="263" r:id="rId8"/>
    <p:sldId id="264" r:id="rId9"/>
    <p:sldId id="282" r:id="rId10"/>
    <p:sldId id="284" r:id="rId11"/>
    <p:sldId id="285" r:id="rId12"/>
    <p:sldId id="286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embeddedFontLst>
    <p:embeddedFont>
      <p:font typeface="Jua" panose="020B0600000101010101" charset="-127"/>
      <p:regular r:id="rId29"/>
    </p:embeddedFont>
    <p:embeddedFont>
      <p:font typeface="KBIZ한마음고딕 R" panose="02020503020101020101" pitchFamily="18" charset="-127"/>
      <p:regular r:id="rId30"/>
    </p:embeddedFont>
    <p:embeddedFont>
      <p:font typeface="Open Sans Light Bold" panose="020B0600000101010101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배달의민족 주아" panose="02020603020101020101" pitchFamily="18" charset="-127"/>
      <p:regular r:id="rId34"/>
    </p:embeddedFont>
    <p:embeddedFont>
      <p:font typeface="어비 남소영체" panose="020B0600000101010101" charset="-127"/>
      <p:regular r:id="rId35"/>
    </p:embeddedFont>
    <p:embeddedFont>
      <p:font typeface="Aileron Heavy" panose="020B0600000101010101" charset="0"/>
      <p:regular r:id="rId36"/>
    </p:embeddedFont>
    <p:embeddedFont>
      <p:font typeface="Aileron Regular" panose="020B0600000101010101" charset="0"/>
      <p:regular r:id="rId37"/>
    </p:embeddedFont>
    <p:embeddedFont>
      <p:font typeface="Aileron Regular Bold" panose="020B0600000101010101" charset="0"/>
      <p:regular r:id="rId38"/>
    </p:embeddedFont>
    <p:embeddedFont>
      <p:font typeface="Aileron Regular Italics" panose="020B0600000101010101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Dosis Extra Bold" panose="020B0600000101010101" charset="0"/>
      <p:regular r:id="rId44"/>
    </p:embeddedFont>
    <p:embeddedFont>
      <p:font typeface="Gellatio" panose="02000500000000000000" charset="0"/>
      <p:regular r:id="rId45"/>
    </p:embeddedFont>
    <p:embeddedFont>
      <p:font typeface="Genty Sans" panose="020B0600000101010101" charset="0"/>
      <p:regular r:id="rId46"/>
    </p:embeddedFont>
    <p:embeddedFont>
      <p:font typeface="Montserrat Bold" panose="020B0600000101010101" charset="0"/>
      <p:regular r:id="rId47"/>
    </p:embeddedFont>
    <p:embeddedFont>
      <p:font typeface="Open Sauce SemiBold" panose="020B0600000101010101" charset="0"/>
      <p:regular r:id="rId48"/>
    </p:embeddedFont>
    <p:embeddedFont>
      <p:font typeface="Sanchez" panose="020B0600000101010101" charset="0"/>
      <p:regular r:id="rId49"/>
    </p:embeddedFont>
    <p:embeddedFont>
      <p:font typeface="Special Elite" panose="020B0600000101010101" charset="0"/>
      <p:regular r:id="rId50"/>
    </p:embeddedFont>
    <p:embeddedFont>
      <p:font typeface="TT Travels Bold" panose="020B0600000101010101" charset="0"/>
      <p:regular r:id="rId51"/>
    </p:embeddedFont>
    <p:embeddedFont>
      <p:font typeface="Yellowtail" panose="020B0600000101010101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0E6"/>
    <a:srgbClr val="E6E6E6"/>
    <a:srgbClr val="CD853F"/>
    <a:srgbClr val="D4C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4" d="100"/>
          <a:sy n="104" d="100"/>
        </p:scale>
        <p:origin x="90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3DB34-B3EC-4545-99B0-25F5E0C0ABFB}" type="datetimeFigureOut">
              <a:rPr lang="ko-KR" altLang="en-US" smtClean="0"/>
              <a:t>2022-07-26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9012F-D716-47A6-863D-7E4CFADCC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674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9012F-D716-47A6-863D-7E4CFADCC8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5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svg"/><Relationship Id="rId9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mpgroundproject">
            <a:hlinkClick r:id="" action="ppaction://media"/>
            <a:extLst>
              <a:ext uri="{FF2B5EF4-FFF2-40B4-BE49-F238E27FC236}">
                <a16:creationId xmlns:a16="http://schemas.microsoft.com/office/drawing/2014/main" id="{06D466C0-AA8A-366E-9028-B26C5FB931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5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A2C6E5C9-235B-B2F3-A509-C6D6C08A8EF7}"/>
              </a:ext>
            </a:extLst>
          </p:cNvPr>
          <p:cNvGrpSpPr/>
          <p:nvPr/>
        </p:nvGrpSpPr>
        <p:grpSpPr>
          <a:xfrm>
            <a:off x="3890870" y="400588"/>
            <a:ext cx="4592118" cy="918915"/>
            <a:chOff x="0" y="0"/>
            <a:chExt cx="6122824" cy="1225220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49D7DE41-9DE4-8BBE-2DA2-63E4052EC77A}"/>
                </a:ext>
              </a:extLst>
            </p:cNvPr>
            <p:cNvSpPr txBox="1"/>
            <p:nvPr/>
          </p:nvSpPr>
          <p:spPr>
            <a:xfrm>
              <a:off x="0" y="0"/>
              <a:ext cx="1404787" cy="1101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>
                  <a:solidFill>
                    <a:srgbClr val="000000"/>
                  </a:solidFill>
                  <a:latin typeface="Dosis Extra Bold"/>
                </a:rPr>
                <a:t>07. 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0E3F7255-B007-59F4-091A-56A2D3F66DF6}"/>
                </a:ext>
              </a:extLst>
            </p:cNvPr>
            <p:cNvSpPr txBox="1"/>
            <p:nvPr/>
          </p:nvSpPr>
          <p:spPr>
            <a:xfrm>
              <a:off x="1314573" y="0"/>
              <a:ext cx="4808251" cy="1225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데이터</a:t>
              </a:r>
              <a:r>
                <a:rPr lang="en-US" sz="5430" dirty="0">
                  <a:solidFill>
                    <a:srgbClr val="000000"/>
                  </a:solidFill>
                  <a:ea typeface="Jua"/>
                </a:rPr>
                <a:t> </a:t>
              </a: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시각화</a:t>
              </a:r>
              <a:endParaRPr lang="en-US" sz="5430" dirty="0">
                <a:solidFill>
                  <a:srgbClr val="000000"/>
                </a:solidFill>
                <a:ea typeface="Jua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8C2B502-26BB-2BDD-8110-C19B53FD7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12192000" cy="49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6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3FE046E-39B9-941B-5ED2-BE351BF78B62}"/>
              </a:ext>
            </a:extLst>
          </p:cNvPr>
          <p:cNvGrpSpPr/>
          <p:nvPr/>
        </p:nvGrpSpPr>
        <p:grpSpPr>
          <a:xfrm>
            <a:off x="3890870" y="400588"/>
            <a:ext cx="4606442" cy="918915"/>
            <a:chOff x="0" y="0"/>
            <a:chExt cx="6141922" cy="1225220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769A2E0D-884F-00BC-423E-3439E1BF5065}"/>
                </a:ext>
              </a:extLst>
            </p:cNvPr>
            <p:cNvSpPr txBox="1"/>
            <p:nvPr/>
          </p:nvSpPr>
          <p:spPr>
            <a:xfrm>
              <a:off x="0" y="0"/>
              <a:ext cx="1404787" cy="1101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>
                  <a:solidFill>
                    <a:srgbClr val="000000"/>
                  </a:solidFill>
                  <a:latin typeface="Dosis Extra Bold"/>
                </a:rPr>
                <a:t>08. 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73528079-CCD6-65A2-0AB9-AF149D4251FD}"/>
                </a:ext>
              </a:extLst>
            </p:cNvPr>
            <p:cNvSpPr txBox="1"/>
            <p:nvPr/>
          </p:nvSpPr>
          <p:spPr>
            <a:xfrm>
              <a:off x="1333671" y="0"/>
              <a:ext cx="4808251" cy="1225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데이터</a:t>
              </a:r>
              <a:r>
                <a:rPr lang="en-US" sz="5430" dirty="0">
                  <a:solidFill>
                    <a:srgbClr val="000000"/>
                  </a:solidFill>
                  <a:ea typeface="Jua"/>
                </a:rPr>
                <a:t> </a:t>
              </a: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시각화</a:t>
              </a:r>
              <a:endParaRPr lang="en-US" sz="5430" dirty="0">
                <a:solidFill>
                  <a:srgbClr val="000000"/>
                </a:solidFill>
                <a:ea typeface="Ju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11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0E1BFD2-B56A-2CF7-0583-871CD5706D80}"/>
              </a:ext>
            </a:extLst>
          </p:cNvPr>
          <p:cNvGrpSpPr/>
          <p:nvPr/>
        </p:nvGrpSpPr>
        <p:grpSpPr>
          <a:xfrm>
            <a:off x="3890870" y="400588"/>
            <a:ext cx="4606442" cy="918915"/>
            <a:chOff x="0" y="0"/>
            <a:chExt cx="6141922" cy="1225220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72F7DE37-7C38-B1F4-D6C8-8EC7150E568C}"/>
                </a:ext>
              </a:extLst>
            </p:cNvPr>
            <p:cNvSpPr txBox="1"/>
            <p:nvPr/>
          </p:nvSpPr>
          <p:spPr>
            <a:xfrm>
              <a:off x="0" y="0"/>
              <a:ext cx="1404787" cy="1101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>
                  <a:solidFill>
                    <a:srgbClr val="000000"/>
                  </a:solidFill>
                  <a:latin typeface="Dosis Extra Bold"/>
                </a:rPr>
                <a:t>07. 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9A3FB52C-F071-7F80-395B-66E8BC8FB27F}"/>
                </a:ext>
              </a:extLst>
            </p:cNvPr>
            <p:cNvSpPr txBox="1"/>
            <p:nvPr/>
          </p:nvSpPr>
          <p:spPr>
            <a:xfrm>
              <a:off x="1333671" y="0"/>
              <a:ext cx="4808251" cy="1225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데이터</a:t>
              </a:r>
              <a:r>
                <a:rPr lang="en-US" sz="5430" dirty="0">
                  <a:solidFill>
                    <a:srgbClr val="000000"/>
                  </a:solidFill>
                  <a:ea typeface="Jua"/>
                </a:rPr>
                <a:t> </a:t>
              </a: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시각화</a:t>
              </a:r>
              <a:endParaRPr lang="en-US" sz="5430" dirty="0">
                <a:solidFill>
                  <a:srgbClr val="000000"/>
                </a:solidFill>
                <a:ea typeface="Ju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767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A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44109" y="6435170"/>
            <a:ext cx="847891" cy="42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9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Genty Sans"/>
              </a:rPr>
              <a:t>10/10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18510"/>
            <a:ext cx="13633364" cy="6820979"/>
            <a:chOff x="0" y="0"/>
            <a:chExt cx="18177818" cy="909463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551098" cy="4551098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542364" y="0"/>
              <a:ext cx="4551098" cy="4551098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543538"/>
              <a:ext cx="4551098" cy="4551098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542364" y="4543538"/>
              <a:ext cx="4551098" cy="455109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085902" y="0"/>
              <a:ext cx="4551098" cy="455109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6719" y="0"/>
              <a:ext cx="4551099" cy="455109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085902" y="4543538"/>
              <a:ext cx="4551098" cy="4551098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3626718" y="4543539"/>
              <a:ext cx="4551098" cy="4551099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3741701" y="419053"/>
            <a:ext cx="975316" cy="82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1"/>
              </a:lnSpc>
            </a:pPr>
            <a:r>
              <a:rPr lang="en-US" sz="5430" dirty="0">
                <a:solidFill>
                  <a:srgbClr val="000000"/>
                </a:solidFill>
                <a:latin typeface="Dosis Extra Bold"/>
              </a:rPr>
              <a:t>09.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43726" y="411025"/>
            <a:ext cx="3241056" cy="83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1"/>
              </a:lnSpc>
            </a:pPr>
            <a:r>
              <a:rPr lang="ko-KR" altLang="en-US" sz="543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후기</a:t>
            </a:r>
            <a:r>
              <a:rPr lang="en-US" altLang="ko-KR" sz="543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en-US" sz="543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A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7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257133">
            <a:off x="893891" y="1468976"/>
            <a:ext cx="10220325" cy="339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4"/>
              </a:lnSpc>
            </a:pPr>
            <a:r>
              <a:rPr lang="en-US" sz="18867" dirty="0">
                <a:solidFill>
                  <a:srgbClr val="FFFFFF"/>
                </a:solidFill>
                <a:latin typeface="Yellowtail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17128" y="826328"/>
            <a:ext cx="1661808" cy="366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7"/>
              </a:lnSpc>
            </a:pPr>
            <a:r>
              <a:rPr lang="en-US" sz="2133">
                <a:solidFill>
                  <a:srgbClr val="FFFFFF"/>
                </a:solidFill>
                <a:latin typeface="Sanchez"/>
              </a:rPr>
              <a:t>26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822698" y="653694"/>
            <a:ext cx="296129" cy="298806"/>
            <a:chOff x="0" y="0"/>
            <a:chExt cx="523325" cy="5280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3325" cy="528055"/>
            </a:xfrm>
            <a:custGeom>
              <a:avLst/>
              <a:gdLst/>
              <a:ahLst/>
              <a:cxnLst/>
              <a:rect l="l" t="t" r="r" b="b"/>
              <a:pathLst>
                <a:path w="523325" h="528055">
                  <a:moveTo>
                    <a:pt x="0" y="0"/>
                  </a:moveTo>
                  <a:lnTo>
                    <a:pt x="0" y="528055"/>
                  </a:lnTo>
                  <a:lnTo>
                    <a:pt x="523325" y="528055"/>
                  </a:lnTo>
                  <a:lnTo>
                    <a:pt x="523325" y="0"/>
                  </a:lnTo>
                  <a:lnTo>
                    <a:pt x="0" y="0"/>
                  </a:lnTo>
                  <a:close/>
                  <a:moveTo>
                    <a:pt x="462365" y="467095"/>
                  </a:moveTo>
                  <a:lnTo>
                    <a:pt x="59690" y="467095"/>
                  </a:lnTo>
                  <a:lnTo>
                    <a:pt x="59690" y="59690"/>
                  </a:lnTo>
                  <a:lnTo>
                    <a:pt x="462365" y="59690"/>
                  </a:lnTo>
                  <a:lnTo>
                    <a:pt x="462365" y="46709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5023132" y="-91405"/>
            <a:ext cx="2926520" cy="35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9"/>
              </a:lnSpc>
            </a:pPr>
            <a:r>
              <a:rPr lang="en-US" sz="2113">
                <a:solidFill>
                  <a:srgbClr val="FFFFFF"/>
                </a:solidFill>
                <a:latin typeface="Sanchez"/>
              </a:rPr>
              <a:t>Table of 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08846" y="488041"/>
            <a:ext cx="2926520" cy="40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9"/>
              </a:lnSpc>
            </a:pPr>
            <a:r>
              <a:rPr lang="en-US" sz="2413">
                <a:solidFill>
                  <a:srgbClr val="FFFFFF"/>
                </a:solidFill>
                <a:latin typeface="Sanchez"/>
              </a:rPr>
              <a:t>Table of Contents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433" t="25705" r="10957" b="623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11808" y="1935798"/>
            <a:ext cx="2926520" cy="40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9"/>
              </a:lnSpc>
            </a:pPr>
            <a:r>
              <a:rPr lang="en-US" sz="2413">
                <a:solidFill>
                  <a:srgbClr val="FFFFFF"/>
                </a:solidFill>
                <a:latin typeface="Sanchez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 rot="-257133">
            <a:off x="843508" y="2830462"/>
            <a:ext cx="10220325" cy="339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4"/>
              </a:lnSpc>
            </a:pPr>
            <a:r>
              <a:rPr lang="en-US" sz="18867">
                <a:solidFill>
                  <a:srgbClr val="FFFFFF"/>
                </a:solidFill>
                <a:latin typeface="Yellowtail"/>
              </a:rPr>
              <a:t>Thank you!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50650">
            <a:off x="682439" y="5728339"/>
            <a:ext cx="10820400" cy="48691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953904" y="4476961"/>
            <a:ext cx="957539" cy="31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팀원소개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96000" y="4466154"/>
            <a:ext cx="922305" cy="30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주제선정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38096" y="4459183"/>
            <a:ext cx="2291697" cy="31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기획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1553" y="4476961"/>
            <a:ext cx="665589" cy="31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인트로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1808" y="3785951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811808" y="4380892"/>
            <a:ext cx="682162" cy="85127"/>
            <a:chOff x="0" y="0"/>
            <a:chExt cx="5088528" cy="635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953904" y="3785951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4953904" y="4380892"/>
            <a:ext cx="682162" cy="85127"/>
            <a:chOff x="0" y="0"/>
            <a:chExt cx="5088528" cy="635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096000" y="3785951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096000" y="4380892"/>
            <a:ext cx="682162" cy="85127"/>
            <a:chOff x="0" y="0"/>
            <a:chExt cx="5088528" cy="635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7234344" y="3777658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234344" y="4372598"/>
            <a:ext cx="682162" cy="85127"/>
            <a:chOff x="0" y="0"/>
            <a:chExt cx="5088528" cy="635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4942647" y="5491589"/>
            <a:ext cx="957539" cy="31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팀원소개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084743" y="5480783"/>
            <a:ext cx="922305" cy="30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주제선정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26839" y="5473812"/>
            <a:ext cx="2291697" cy="31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기획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90296" y="5491589"/>
            <a:ext cx="665589" cy="31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인트로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800551" y="4800580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01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3800551" y="5395521"/>
            <a:ext cx="682162" cy="85127"/>
            <a:chOff x="0" y="0"/>
            <a:chExt cx="5088528" cy="635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4942647" y="4800580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02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4942647" y="5395521"/>
            <a:ext cx="682162" cy="85127"/>
            <a:chOff x="0" y="0"/>
            <a:chExt cx="5088528" cy="635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2" name="TextBox 32"/>
          <p:cNvSpPr txBox="1"/>
          <p:nvPr/>
        </p:nvSpPr>
        <p:spPr>
          <a:xfrm>
            <a:off x="6084743" y="4800580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03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6084743" y="5395521"/>
            <a:ext cx="682162" cy="85127"/>
            <a:chOff x="0" y="0"/>
            <a:chExt cx="5088528" cy="635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5" name="TextBox 35"/>
          <p:cNvSpPr txBox="1"/>
          <p:nvPr/>
        </p:nvSpPr>
        <p:spPr>
          <a:xfrm>
            <a:off x="6262304" y="4551745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04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6262304" y="5146686"/>
            <a:ext cx="682162" cy="85127"/>
            <a:chOff x="0" y="0"/>
            <a:chExt cx="5088528" cy="635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3789294" y="6015968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01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3789294" y="6610909"/>
            <a:ext cx="682162" cy="85127"/>
            <a:chOff x="0" y="0"/>
            <a:chExt cx="5088528" cy="6350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4931390" y="6015968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02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4931390" y="6610909"/>
            <a:ext cx="682162" cy="85127"/>
            <a:chOff x="0" y="0"/>
            <a:chExt cx="5088528" cy="6350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6073486" y="6015968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03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6073486" y="6610909"/>
            <a:ext cx="682162" cy="85127"/>
            <a:chOff x="0" y="0"/>
            <a:chExt cx="5088528" cy="6350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7211830" y="6007674"/>
            <a:ext cx="2284192" cy="498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05"/>
              </a:lnSpc>
            </a:pPr>
            <a:r>
              <a:rPr lang="en-US" sz="2932">
                <a:solidFill>
                  <a:srgbClr val="FFFFFF"/>
                </a:solidFill>
                <a:latin typeface="Sanchez"/>
              </a:rPr>
              <a:t>04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7211830" y="6602615"/>
            <a:ext cx="682162" cy="85127"/>
            <a:chOff x="0" y="0"/>
            <a:chExt cx="5088528" cy="6350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088528" cy="635000"/>
            </a:xfrm>
            <a:custGeom>
              <a:avLst/>
              <a:gdLst/>
              <a:ahLst/>
              <a:cxnLst/>
              <a:rect l="l" t="t" r="r" b="b"/>
              <a:pathLst>
                <a:path w="5088528" h="635000">
                  <a:moveTo>
                    <a:pt x="0" y="0"/>
                  </a:moveTo>
                  <a:lnTo>
                    <a:pt x="5088528" y="0"/>
                  </a:lnTo>
                  <a:lnTo>
                    <a:pt x="5088528" y="635000"/>
                  </a:lnTo>
                  <a:lnTo>
                    <a:pt x="0" y="635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4931390" y="5343691"/>
            <a:ext cx="957539" cy="31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팀원소개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073486" y="5332885"/>
            <a:ext cx="922305" cy="30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주제선정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215582" y="5325914"/>
            <a:ext cx="2291697" cy="31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기획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779039" y="5343691"/>
            <a:ext cx="665589" cy="31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69"/>
              </a:lnSpc>
            </a:pPr>
            <a:r>
              <a:rPr lang="en-US" sz="1835">
                <a:solidFill>
                  <a:srgbClr val="000000"/>
                </a:solidFill>
                <a:ea typeface="Aileron Regular"/>
              </a:rPr>
              <a:t>인트로</a:t>
            </a: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415879" y="2049803"/>
            <a:ext cx="307720" cy="307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178" b="81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31173" y="1979904"/>
            <a:ext cx="10129653" cy="99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04"/>
              </a:lnSpc>
            </a:pPr>
            <a:r>
              <a:rPr lang="en-US" sz="5789">
                <a:solidFill>
                  <a:srgbClr val="FFFFFF"/>
                </a:solidFill>
                <a:latin typeface="Gellatio"/>
              </a:rPr>
              <a:t>Welcome to My journey</a:t>
            </a:r>
          </a:p>
        </p:txBody>
      </p:sp>
      <p:sp>
        <p:nvSpPr>
          <p:cNvPr id="4" name="AutoShape 4"/>
          <p:cNvSpPr/>
          <p:nvPr/>
        </p:nvSpPr>
        <p:spPr>
          <a:xfrm>
            <a:off x="2536439" y="3376612"/>
            <a:ext cx="7119122" cy="0"/>
          </a:xfrm>
          <a:prstGeom prst="line">
            <a:avLst/>
          </a:prstGeom>
          <a:ln w="1047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4688151" y="4783906"/>
            <a:ext cx="2815698" cy="85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Open Sauce SemiBold"/>
              </a:rPr>
              <a:t>Eps 32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457008" y="382256"/>
            <a:ext cx="5463031" cy="4906611"/>
            <a:chOff x="0" y="0"/>
            <a:chExt cx="3291840" cy="2956560"/>
          </a:xfrm>
        </p:grpSpPr>
        <p:sp>
          <p:nvSpPr>
            <p:cNvPr id="3" name="Freeform 3"/>
            <p:cNvSpPr/>
            <p:nvPr/>
          </p:nvSpPr>
          <p:spPr>
            <a:xfrm>
              <a:off x="110236" y="177419"/>
              <a:ext cx="3081528" cy="2591562"/>
            </a:xfrm>
            <a:custGeom>
              <a:avLst/>
              <a:gdLst/>
              <a:ahLst/>
              <a:cxnLst/>
              <a:rect l="l" t="t" r="r" b="b"/>
              <a:pathLst>
                <a:path w="3081528" h="2591562">
                  <a:moveTo>
                    <a:pt x="3081528" y="2591562"/>
                  </a:moveTo>
                  <a:lnTo>
                    <a:pt x="0" y="2591562"/>
                  </a:lnTo>
                  <a:lnTo>
                    <a:pt x="0" y="0"/>
                  </a:lnTo>
                  <a:lnTo>
                    <a:pt x="3081528" y="0"/>
                  </a:lnTo>
                  <a:lnTo>
                    <a:pt x="3081528" y="2591562"/>
                  </a:lnTo>
                  <a:close/>
                </a:path>
              </a:pathLst>
            </a:custGeom>
            <a:blipFill>
              <a:blip r:embed="rId2"/>
              <a:stretch>
                <a:fillRect t="-64904" b="-1345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291840" cy="2956560"/>
            </a:xfrm>
            <a:custGeom>
              <a:avLst/>
              <a:gdLst/>
              <a:ahLst/>
              <a:cxnLst/>
              <a:rect l="l" t="t" r="r" b="b"/>
              <a:pathLst>
                <a:path w="3291840" h="2956560">
                  <a:moveTo>
                    <a:pt x="3291840" y="2956560"/>
                  </a:moveTo>
                  <a:lnTo>
                    <a:pt x="0" y="2956560"/>
                  </a:lnTo>
                  <a:lnTo>
                    <a:pt x="0" y="0"/>
                  </a:lnTo>
                  <a:lnTo>
                    <a:pt x="3291840" y="0"/>
                  </a:lnTo>
                  <a:lnTo>
                    <a:pt x="3291840" y="2956560"/>
                  </a:lnTo>
                  <a:close/>
                </a:path>
              </a:pathLst>
            </a:custGeom>
            <a:blipFill>
              <a:blip r:embed="rId3"/>
              <a:stretch>
                <a:fillRect t="-33" b="-33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920039" y="382256"/>
            <a:ext cx="5463031" cy="4906611"/>
            <a:chOff x="0" y="0"/>
            <a:chExt cx="3291840" cy="2956560"/>
          </a:xfrm>
        </p:grpSpPr>
        <p:sp>
          <p:nvSpPr>
            <p:cNvPr id="6" name="Freeform 6"/>
            <p:cNvSpPr/>
            <p:nvPr/>
          </p:nvSpPr>
          <p:spPr>
            <a:xfrm>
              <a:off x="110236" y="177419"/>
              <a:ext cx="3081528" cy="2591562"/>
            </a:xfrm>
            <a:custGeom>
              <a:avLst/>
              <a:gdLst/>
              <a:ahLst/>
              <a:cxnLst/>
              <a:rect l="l" t="t" r="r" b="b"/>
              <a:pathLst>
                <a:path w="3081528" h="2591562">
                  <a:moveTo>
                    <a:pt x="3081528" y="2591562"/>
                  </a:moveTo>
                  <a:lnTo>
                    <a:pt x="0" y="2591562"/>
                  </a:lnTo>
                  <a:lnTo>
                    <a:pt x="0" y="0"/>
                  </a:lnTo>
                  <a:lnTo>
                    <a:pt x="3081528" y="0"/>
                  </a:lnTo>
                  <a:lnTo>
                    <a:pt x="3081528" y="2591562"/>
                  </a:lnTo>
                  <a:close/>
                </a:path>
              </a:pathLst>
            </a:custGeom>
            <a:blipFill>
              <a:blip r:embed="rId4"/>
              <a:stretch>
                <a:fillRect t="-39179" b="-39179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291840" cy="2956560"/>
            </a:xfrm>
            <a:custGeom>
              <a:avLst/>
              <a:gdLst/>
              <a:ahLst/>
              <a:cxnLst/>
              <a:rect l="l" t="t" r="r" b="b"/>
              <a:pathLst>
                <a:path w="3291840" h="2956560">
                  <a:moveTo>
                    <a:pt x="3291840" y="2956560"/>
                  </a:moveTo>
                  <a:lnTo>
                    <a:pt x="0" y="2956560"/>
                  </a:lnTo>
                  <a:lnTo>
                    <a:pt x="0" y="0"/>
                  </a:lnTo>
                  <a:lnTo>
                    <a:pt x="3291840" y="0"/>
                  </a:lnTo>
                  <a:lnTo>
                    <a:pt x="3291840" y="2956560"/>
                  </a:lnTo>
                  <a:close/>
                </a:path>
              </a:pathLst>
            </a:custGeom>
            <a:blipFill>
              <a:blip r:embed="rId3"/>
              <a:stretch>
                <a:fillRect t="-33" b="-33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2006023" y="382256"/>
            <a:ext cx="5463031" cy="4906611"/>
            <a:chOff x="0" y="0"/>
            <a:chExt cx="3291840" cy="2956560"/>
          </a:xfrm>
        </p:grpSpPr>
        <p:sp>
          <p:nvSpPr>
            <p:cNvPr id="9" name="Freeform 9"/>
            <p:cNvSpPr/>
            <p:nvPr/>
          </p:nvSpPr>
          <p:spPr>
            <a:xfrm>
              <a:off x="110236" y="177419"/>
              <a:ext cx="3081528" cy="2591562"/>
            </a:xfrm>
            <a:custGeom>
              <a:avLst/>
              <a:gdLst/>
              <a:ahLst/>
              <a:cxnLst/>
              <a:rect l="l" t="t" r="r" b="b"/>
              <a:pathLst>
                <a:path w="3081528" h="2591562">
                  <a:moveTo>
                    <a:pt x="3081528" y="2591562"/>
                  </a:moveTo>
                  <a:lnTo>
                    <a:pt x="0" y="2591562"/>
                  </a:lnTo>
                  <a:lnTo>
                    <a:pt x="0" y="0"/>
                  </a:lnTo>
                  <a:lnTo>
                    <a:pt x="3081528" y="0"/>
                  </a:lnTo>
                  <a:lnTo>
                    <a:pt x="3081528" y="2591562"/>
                  </a:lnTo>
                  <a:close/>
                </a:path>
              </a:pathLst>
            </a:custGeom>
            <a:blipFill>
              <a:blip r:embed="rId5"/>
              <a:stretch>
                <a:fillRect t="-39179" b="-3917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3291840" cy="2956560"/>
            </a:xfrm>
            <a:custGeom>
              <a:avLst/>
              <a:gdLst/>
              <a:ahLst/>
              <a:cxnLst/>
              <a:rect l="l" t="t" r="r" b="b"/>
              <a:pathLst>
                <a:path w="3291840" h="2956560">
                  <a:moveTo>
                    <a:pt x="3291840" y="2956560"/>
                  </a:moveTo>
                  <a:lnTo>
                    <a:pt x="0" y="2956560"/>
                  </a:lnTo>
                  <a:lnTo>
                    <a:pt x="0" y="0"/>
                  </a:lnTo>
                  <a:lnTo>
                    <a:pt x="3291840" y="0"/>
                  </a:lnTo>
                  <a:lnTo>
                    <a:pt x="3291840" y="2956560"/>
                  </a:lnTo>
                  <a:close/>
                </a:path>
              </a:pathLst>
            </a:custGeom>
            <a:blipFill>
              <a:blip r:embed="rId3"/>
              <a:stretch>
                <a:fillRect t="-33" b="-33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-10064436">
            <a:off x="607196" y="-1000270"/>
            <a:ext cx="4285040" cy="5006616"/>
            <a:chOff x="0" y="0"/>
            <a:chExt cx="5713387" cy="6675488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rcRect t="1388" b="1388"/>
            <a:stretch>
              <a:fillRect/>
            </a:stretch>
          </p:blipFill>
          <p:spPr>
            <a:xfrm>
              <a:off x="0" y="0"/>
              <a:ext cx="5713387" cy="6675488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 rot="9575473">
            <a:off x="9099600" y="3748905"/>
            <a:ext cx="4285040" cy="5006616"/>
            <a:chOff x="0" y="0"/>
            <a:chExt cx="5713387" cy="6675488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/>
            <a:srcRect t="1388" b="1388"/>
            <a:stretch>
              <a:fillRect/>
            </a:stretch>
          </p:blipFill>
          <p:spPr>
            <a:xfrm>
              <a:off x="0" y="0"/>
              <a:ext cx="5713387" cy="6675488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632969" y="5500796"/>
            <a:ext cx="10926062" cy="751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75"/>
              </a:lnSpc>
              <a:spcBef>
                <a:spcPct val="0"/>
              </a:spcBef>
            </a:pPr>
            <a:r>
              <a:rPr lang="en-US" sz="4500" spc="2250">
                <a:solidFill>
                  <a:srgbClr val="F7F7F7"/>
                </a:solidFill>
                <a:latin typeface="Special Elite"/>
              </a:rPr>
              <a:t>MY SUMMER VLOG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46" b="7746"/>
          <a:stretch>
            <a:fillRect/>
          </a:stretch>
        </p:blipFill>
        <p:spPr>
          <a:xfrm>
            <a:off x="0" y="-10546"/>
            <a:ext cx="12210748" cy="686854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68853" y="795322"/>
            <a:ext cx="4699155" cy="164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1"/>
              </a:lnSpc>
            </a:pPr>
            <a:r>
              <a:rPr lang="en-US" sz="5430">
                <a:solidFill>
                  <a:srgbClr val="000000"/>
                </a:solidFill>
                <a:latin typeface="Dosis Extra Bold"/>
              </a:rPr>
              <a:t>CONTENT LIST</a:t>
            </a:r>
          </a:p>
          <a:p>
            <a:pPr>
              <a:lnSpc>
                <a:spcPts val="6461"/>
              </a:lnSpc>
            </a:pPr>
            <a:r>
              <a:rPr lang="en-US" sz="5430">
                <a:solidFill>
                  <a:srgbClr val="000000"/>
                </a:solidFill>
                <a:latin typeface="Dosis Extra Bold"/>
              </a:rPr>
              <a:t>PRESENTATION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468853" y="2436793"/>
            <a:ext cx="6415207" cy="3328329"/>
            <a:chOff x="0" y="-323850"/>
            <a:chExt cx="8553609" cy="4437773"/>
          </a:xfrm>
        </p:grpSpPr>
        <p:sp>
          <p:nvSpPr>
            <p:cNvPr id="6" name="TextBox 6"/>
            <p:cNvSpPr txBox="1"/>
            <p:nvPr/>
          </p:nvSpPr>
          <p:spPr>
            <a:xfrm>
              <a:off x="0" y="-301220"/>
              <a:ext cx="1103759" cy="1029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04"/>
                </a:lnSpc>
              </a:pPr>
              <a:r>
                <a:rPr lang="en-US" sz="3217" b="1" spc="289" dirty="0">
                  <a:solidFill>
                    <a:srgbClr val="FFFFFF"/>
                  </a:solidFill>
                  <a:latin typeface="Genty Sans Bold"/>
                </a:rPr>
                <a:t>01</a:t>
              </a:r>
              <a:r>
                <a:rPr lang="en-US" sz="3217" spc="289" dirty="0">
                  <a:solidFill>
                    <a:srgbClr val="FFFFFF"/>
                  </a:solidFill>
                  <a:latin typeface="Genty Sans Bold"/>
                </a:rPr>
                <a:t>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91239" y="-76200"/>
              <a:ext cx="1581900" cy="777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57"/>
                </a:lnSpc>
              </a:pPr>
              <a:r>
                <a:rPr lang="en-US" sz="3469" dirty="0" err="1">
                  <a:solidFill>
                    <a:srgbClr val="FFFFFF"/>
                  </a:solidFill>
                  <a:ea typeface="TDTD귀욤뭉이"/>
                </a:rPr>
                <a:t>인트로</a:t>
              </a:r>
              <a:endParaRPr lang="en-US" sz="3469" dirty="0">
                <a:solidFill>
                  <a:srgbClr val="FFFFFF"/>
                </a:solidFill>
                <a:ea typeface="TDTD귀욤뭉이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3577"/>
              <a:ext cx="1103759" cy="93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5"/>
                </a:lnSpc>
              </a:pPr>
              <a:r>
                <a:rPr lang="en-US" sz="3086" spc="277" dirty="0">
                  <a:solidFill>
                    <a:srgbClr val="FFFFFF"/>
                  </a:solidFill>
                  <a:latin typeface="Genty Sans Bold"/>
                </a:rPr>
                <a:t>02.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97188" y="775920"/>
              <a:ext cx="1886109" cy="777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57"/>
                </a:lnSpc>
              </a:pPr>
              <a:r>
                <a:rPr lang="en-US" sz="3469" dirty="0" err="1">
                  <a:solidFill>
                    <a:srgbClr val="FFFFFF"/>
                  </a:solidFill>
                  <a:ea typeface="TDTD귀욤뭉이"/>
                </a:rPr>
                <a:t>팀원소개</a:t>
              </a:r>
              <a:endParaRPr lang="en-US" sz="3469" dirty="0">
                <a:solidFill>
                  <a:srgbClr val="FFFFFF"/>
                </a:solidFill>
                <a:ea typeface="TDTD귀욤뭉이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25697"/>
              <a:ext cx="1103759" cy="93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5"/>
                </a:lnSpc>
              </a:pPr>
              <a:r>
                <a:rPr lang="en-US" sz="3086" spc="277">
                  <a:solidFill>
                    <a:srgbClr val="FFFFFF"/>
                  </a:solidFill>
                  <a:latin typeface="Genty Sans Bold"/>
                </a:rPr>
                <a:t>03.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97188" y="1628041"/>
              <a:ext cx="1952444" cy="777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57"/>
                </a:lnSpc>
              </a:pPr>
              <a:r>
                <a:rPr lang="en-US" sz="3469">
                  <a:solidFill>
                    <a:srgbClr val="FFFFFF"/>
                  </a:solidFill>
                  <a:ea typeface="TDTD귀욤뭉이"/>
                </a:rPr>
                <a:t>주제선정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232511"/>
              <a:ext cx="1103759" cy="93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5"/>
                </a:lnSpc>
              </a:pPr>
              <a:r>
                <a:rPr lang="en-US" sz="3086" spc="277">
                  <a:solidFill>
                    <a:srgbClr val="FFFFFF"/>
                  </a:solidFill>
                  <a:latin typeface="Genty Sans Bold"/>
                </a:rPr>
                <a:t>04.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31173" y="2445848"/>
              <a:ext cx="1092639" cy="789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0"/>
                </a:lnSpc>
              </a:pPr>
              <a:r>
                <a:rPr lang="ko-KR" altLang="en-US" sz="3471" dirty="0">
                  <a:solidFill>
                    <a:srgbClr val="FFFFFF"/>
                  </a:solidFill>
                  <a:ea typeface="TDTD귀욤뭉이"/>
                </a:rPr>
                <a:t>일정</a:t>
              </a:r>
              <a:endParaRPr lang="en-US" sz="3471" dirty="0">
                <a:solidFill>
                  <a:srgbClr val="FFFFFF"/>
                </a:solidFill>
                <a:ea typeface="TDTD귀욤뭉이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23658"/>
              <a:ext cx="1103759" cy="93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5"/>
                </a:lnSpc>
              </a:pPr>
              <a:r>
                <a:rPr lang="en-US" sz="3086" spc="277">
                  <a:solidFill>
                    <a:srgbClr val="FFFFFF"/>
                  </a:solidFill>
                  <a:latin typeface="Genty Sans Bold"/>
                </a:rPr>
                <a:t>05.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31173" y="3316268"/>
              <a:ext cx="2404261" cy="7976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865"/>
                </a:lnSpc>
              </a:pPr>
              <a:r>
                <a:rPr lang="en-US" sz="3300" dirty="0">
                  <a:solidFill>
                    <a:srgbClr val="FFFFFF"/>
                  </a:solidFill>
                  <a:latin typeface="배달의민족 주아" panose="02020603020101020101" pitchFamily="18" charset="-127"/>
                  <a:ea typeface="Black Han Sans" pitchFamily="2" charset="-127"/>
                </a:rPr>
                <a:t>Crawling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527160" y="-323850"/>
              <a:ext cx="1542059" cy="93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5"/>
                </a:lnSpc>
              </a:pPr>
              <a:r>
                <a:rPr lang="en-US" sz="3086" spc="277">
                  <a:solidFill>
                    <a:srgbClr val="FFFFFF"/>
                  </a:solidFill>
                  <a:latin typeface="Genty Sans Bold"/>
                </a:rPr>
                <a:t>06.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527160" y="528270"/>
              <a:ext cx="948041" cy="93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5"/>
                </a:lnSpc>
              </a:pPr>
              <a:r>
                <a:rPr lang="en-US" sz="3086" spc="277">
                  <a:solidFill>
                    <a:srgbClr val="FFFFFF"/>
                  </a:solidFill>
                  <a:latin typeface="Genty Sans Bold"/>
                </a:rPr>
                <a:t>07.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475200" y="-68854"/>
              <a:ext cx="4078409" cy="777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57"/>
                </a:lnSpc>
              </a:pPr>
              <a:r>
                <a:rPr lang="en-US" sz="3469" dirty="0" err="1">
                  <a:solidFill>
                    <a:srgbClr val="FFFFFF"/>
                  </a:solidFill>
                  <a:ea typeface="TDTD귀욤뭉이"/>
                </a:rPr>
                <a:t>데이터정제</a:t>
              </a:r>
              <a:r>
                <a:rPr lang="en-US" sz="3469" dirty="0">
                  <a:solidFill>
                    <a:srgbClr val="FFFFFF"/>
                  </a:solidFill>
                  <a:ea typeface="TDTD귀욤뭉이"/>
                </a:rPr>
                <a:t>/</a:t>
              </a:r>
              <a:r>
                <a:rPr lang="en-US" sz="3469" dirty="0" err="1">
                  <a:solidFill>
                    <a:srgbClr val="FFFFFF"/>
                  </a:solidFill>
                  <a:ea typeface="TDTD귀욤뭉이"/>
                </a:rPr>
                <a:t>분석</a:t>
              </a:r>
              <a:endParaRPr lang="en-US" sz="3469" dirty="0">
                <a:solidFill>
                  <a:srgbClr val="FFFFFF"/>
                </a:solidFill>
                <a:ea typeface="TDTD귀욤뭉이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527160" y="1380391"/>
              <a:ext cx="997188" cy="93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5"/>
                </a:lnSpc>
              </a:pPr>
              <a:r>
                <a:rPr lang="en-US" sz="3086" spc="277">
                  <a:solidFill>
                    <a:srgbClr val="FFFFFF"/>
                  </a:solidFill>
                  <a:latin typeface="Genty Sans Bold"/>
                </a:rPr>
                <a:t>08.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530209" y="812389"/>
              <a:ext cx="2772711" cy="777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57"/>
                </a:lnSpc>
              </a:pPr>
              <a:r>
                <a:rPr lang="en-US" sz="3469" dirty="0" err="1">
                  <a:solidFill>
                    <a:srgbClr val="FFFFFF"/>
                  </a:solidFill>
                  <a:ea typeface="TDTD귀욤뭉이"/>
                </a:rPr>
                <a:t>데이터시각화</a:t>
              </a:r>
              <a:endParaRPr lang="en-US" sz="3469" dirty="0">
                <a:solidFill>
                  <a:srgbClr val="FFFFFF"/>
                </a:solidFill>
                <a:ea typeface="TDTD귀욤뭉이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527160" y="2207569"/>
              <a:ext cx="948041" cy="934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5"/>
                </a:lnSpc>
              </a:pPr>
              <a:r>
                <a:rPr lang="en-US" sz="3086" spc="277">
                  <a:solidFill>
                    <a:srgbClr val="FFFFFF"/>
                  </a:solidFill>
                  <a:latin typeface="Genty Sans Bold"/>
                </a:rPr>
                <a:t>09.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499830" y="1647390"/>
              <a:ext cx="3307356" cy="776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0"/>
                </a:lnSpc>
              </a:pPr>
              <a:r>
                <a:rPr lang="en-US" sz="3471" dirty="0" err="1">
                  <a:solidFill>
                    <a:srgbClr val="FFFFFF"/>
                  </a:solidFill>
                  <a:ea typeface="TDTD귀욤뭉이"/>
                </a:rPr>
                <a:t>보완</a:t>
              </a:r>
              <a:r>
                <a:rPr lang="en-US" sz="3471" dirty="0">
                  <a:solidFill>
                    <a:srgbClr val="FFFFFF"/>
                  </a:solidFill>
                  <a:ea typeface="TDTD귀욤뭉이"/>
                </a:rPr>
                <a:t>/</a:t>
              </a:r>
              <a:r>
                <a:rPr lang="en-US" sz="3471" dirty="0" err="1">
                  <a:solidFill>
                    <a:srgbClr val="FFFFFF"/>
                  </a:solidFill>
                  <a:ea typeface="TDTD귀욤뭉이"/>
                </a:rPr>
                <a:t>개선사항</a:t>
              </a:r>
              <a:endParaRPr lang="en-US" sz="3471" dirty="0">
                <a:solidFill>
                  <a:srgbClr val="FFFFFF"/>
                </a:solidFill>
                <a:ea typeface="TDTD귀욤뭉이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545192" y="2996278"/>
              <a:ext cx="911977" cy="9622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90"/>
                </a:lnSpc>
              </a:pPr>
              <a:r>
                <a:rPr lang="en-US" sz="3211" spc="289">
                  <a:solidFill>
                    <a:srgbClr val="FFFFFF"/>
                  </a:solidFill>
                  <a:latin typeface="Genty Sans Bold"/>
                </a:rPr>
                <a:t>10.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475200" y="3235928"/>
              <a:ext cx="2426039" cy="777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65"/>
                </a:lnSpc>
              </a:pPr>
              <a:r>
                <a:rPr lang="en-US" sz="3475" dirty="0" err="1">
                  <a:solidFill>
                    <a:srgbClr val="FFFFFF"/>
                  </a:solidFill>
                  <a:ea typeface="TDTD귀욤뭉이"/>
                </a:rPr>
                <a:t>후기&amp;QnA</a:t>
              </a:r>
              <a:endParaRPr lang="en-US" sz="3475" dirty="0">
                <a:solidFill>
                  <a:srgbClr val="FFFFFF"/>
                </a:solidFill>
                <a:ea typeface="TDTD귀욤뭉이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344109" y="6435170"/>
            <a:ext cx="847891" cy="42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9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Genty Sans"/>
              </a:rPr>
              <a:t>01/10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2D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2192000" cy="6858000"/>
            <a:chOff x="0" y="0"/>
            <a:chExt cx="16256000" cy="9144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4874" b="7785"/>
            <a:stretch>
              <a:fillRect/>
            </a:stretch>
          </p:blipFill>
          <p:spPr>
            <a:xfrm>
              <a:off x="0" y="0"/>
              <a:ext cx="10752667" cy="6011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0035" t="2806" r="23021" b="5086"/>
            <a:stretch>
              <a:fillRect/>
            </a:stretch>
          </p:blipFill>
          <p:spPr>
            <a:xfrm>
              <a:off x="10879667" y="0"/>
              <a:ext cx="5376333" cy="6011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54242" b="18057"/>
            <a:stretch>
              <a:fillRect/>
            </a:stretch>
          </p:blipFill>
          <p:spPr>
            <a:xfrm>
              <a:off x="0" y="6138333"/>
              <a:ext cx="16256000" cy="3005667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2522500" y="2997170"/>
            <a:ext cx="7345782" cy="135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0"/>
              </a:lnSpc>
            </a:pPr>
            <a:r>
              <a:rPr lang="en-US" sz="7921" dirty="0">
                <a:solidFill>
                  <a:srgbClr val="FCFFDE"/>
                </a:solidFill>
                <a:latin typeface="어비 남소영체"/>
              </a:rPr>
              <a:t>THANK YOU!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431" t="245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820912" y="-85299"/>
            <a:ext cx="7201549" cy="2820341"/>
            <a:chOff x="0" y="0"/>
            <a:chExt cx="9602066" cy="376045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758030" y="0"/>
              <a:ext cx="8844035" cy="206066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1699795"/>
              <a:ext cx="8844035" cy="2060660"/>
            </a:xfrm>
            <a:prstGeom prst="rect">
              <a:avLst/>
            </a:prstGeom>
          </p:spPr>
        </p:pic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518321" y="5985589"/>
            <a:ext cx="5209479" cy="9767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6248" y="310459"/>
            <a:ext cx="3692660" cy="203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0"/>
              </a:lnSpc>
            </a:pPr>
            <a:r>
              <a:rPr lang="en-US" sz="4441">
                <a:solidFill>
                  <a:srgbClr val="3D3521"/>
                </a:solidFill>
                <a:latin typeface="TT Travels Bold"/>
              </a:rPr>
              <a:t>HOW TO LIGHT A BONFIRE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169" y="6105525"/>
            <a:ext cx="2752329" cy="67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3"/>
              </a:lnSpc>
            </a:pPr>
            <a:r>
              <a:rPr lang="en-US" sz="3987">
                <a:solidFill>
                  <a:srgbClr val="3D3521"/>
                </a:solidFill>
                <a:latin typeface="Euphoria Script Bold"/>
              </a:rPr>
              <a:t>Daniel Gallego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934271" y="685800"/>
            <a:ext cx="2907886" cy="4980609"/>
            <a:chOff x="0" y="0"/>
            <a:chExt cx="3877181" cy="664081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/>
            <a:srcRect l="6437" r="6437"/>
            <a:stretch>
              <a:fillRect/>
            </a:stretch>
          </p:blipFill>
          <p:spPr>
            <a:xfrm>
              <a:off x="0" y="0"/>
              <a:ext cx="1914778" cy="3296593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rcRect l="7364" r="3732"/>
            <a:stretch>
              <a:fillRect/>
            </a:stretch>
          </p:blipFill>
          <p:spPr>
            <a:xfrm>
              <a:off x="1962403" y="0"/>
              <a:ext cx="1914778" cy="3296593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9"/>
            <a:srcRect l="19025" t="23490" r="14316"/>
            <a:stretch>
              <a:fillRect/>
            </a:stretch>
          </p:blipFill>
          <p:spPr>
            <a:xfrm>
              <a:off x="0" y="3344218"/>
              <a:ext cx="1914778" cy="3296593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0"/>
            <a:srcRect l="13697" r="13697"/>
            <a:stretch>
              <a:fillRect/>
            </a:stretch>
          </p:blipFill>
          <p:spPr>
            <a:xfrm>
              <a:off x="1962403" y="3344218"/>
              <a:ext cx="1914778" cy="32965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51868" y="0"/>
            <a:ext cx="6288264" cy="858011"/>
            <a:chOff x="0" y="0"/>
            <a:chExt cx="8384352" cy="114401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384352" cy="5437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5"/>
                </a:lnSpc>
              </a:pPr>
              <a:r>
                <a:rPr lang="en-US" sz="2704" spc="81">
                  <a:solidFill>
                    <a:srgbClr val="191919"/>
                  </a:solidFill>
                  <a:latin typeface="Aileron Heavy"/>
                </a:rPr>
                <a:t>Media Muse Advertising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39214"/>
              <a:ext cx="8384352" cy="504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17"/>
                </a:lnSpc>
              </a:pPr>
              <a:r>
                <a:rPr lang="en-US" sz="1953" spc="97">
                  <a:solidFill>
                    <a:srgbClr val="191919"/>
                  </a:solidFill>
                  <a:latin typeface="Aileron Regular"/>
                </a:rPr>
                <a:t>Design Process 101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-23453" y="1171458"/>
            <a:ext cx="2297394" cy="4354584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7" name="AutoShape 7"/>
          <p:cNvSpPr/>
          <p:nvPr/>
        </p:nvSpPr>
        <p:spPr>
          <a:xfrm>
            <a:off x="2450199" y="1171458"/>
            <a:ext cx="2297394" cy="4354584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8" name="AutoShape 8"/>
          <p:cNvSpPr/>
          <p:nvPr/>
        </p:nvSpPr>
        <p:spPr>
          <a:xfrm>
            <a:off x="4923850" y="1171458"/>
            <a:ext cx="2297394" cy="4354584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9" name="AutoShape 9"/>
          <p:cNvSpPr/>
          <p:nvPr/>
        </p:nvSpPr>
        <p:spPr>
          <a:xfrm>
            <a:off x="7397502" y="1171458"/>
            <a:ext cx="2297394" cy="4354584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10" name="AutoShape 10"/>
          <p:cNvSpPr/>
          <p:nvPr/>
        </p:nvSpPr>
        <p:spPr>
          <a:xfrm>
            <a:off x="9871153" y="1171458"/>
            <a:ext cx="2297394" cy="4354584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id="11" name="AutoShape 11"/>
          <p:cNvSpPr/>
          <p:nvPr/>
        </p:nvSpPr>
        <p:spPr>
          <a:xfrm>
            <a:off x="4572000" y="79206"/>
            <a:ext cx="2297394" cy="1092252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12" name="AutoShape 12"/>
          <p:cNvSpPr/>
          <p:nvPr/>
        </p:nvSpPr>
        <p:spPr>
          <a:xfrm>
            <a:off x="5247534" y="808245"/>
            <a:ext cx="2297394" cy="1092252"/>
          </a:xfrm>
          <a:prstGeom prst="rect">
            <a:avLst/>
          </a:prstGeom>
          <a:solidFill>
            <a:srgbClr val="3EDAD8"/>
          </a:solidFill>
        </p:spPr>
      </p:sp>
      <p:sp>
        <p:nvSpPr>
          <p:cNvPr id="13" name="AutoShape 13"/>
          <p:cNvSpPr/>
          <p:nvPr/>
        </p:nvSpPr>
        <p:spPr>
          <a:xfrm>
            <a:off x="4947303" y="1695171"/>
            <a:ext cx="2297394" cy="1092252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14" name="AutoShape 14"/>
          <p:cNvSpPr/>
          <p:nvPr/>
        </p:nvSpPr>
        <p:spPr>
          <a:xfrm>
            <a:off x="7420954" y="1695171"/>
            <a:ext cx="2297394" cy="1092252"/>
          </a:xfrm>
          <a:prstGeom prst="rect">
            <a:avLst/>
          </a:prstGeom>
          <a:solidFill>
            <a:srgbClr val="2C92D5"/>
          </a:solidFill>
        </p:spPr>
      </p:sp>
      <p:sp>
        <p:nvSpPr>
          <p:cNvPr id="15" name="AutoShape 15"/>
          <p:cNvSpPr/>
          <p:nvPr/>
        </p:nvSpPr>
        <p:spPr>
          <a:xfrm>
            <a:off x="9894606" y="1695171"/>
            <a:ext cx="2297394" cy="1092252"/>
          </a:xfrm>
          <a:prstGeom prst="rect">
            <a:avLst/>
          </a:prstGeom>
          <a:solidFill>
            <a:srgbClr val="13538A"/>
          </a:solidFill>
        </p:spPr>
      </p:sp>
      <p:grpSp>
        <p:nvGrpSpPr>
          <p:cNvPr id="16" name="Group 16"/>
          <p:cNvGrpSpPr/>
          <p:nvPr/>
        </p:nvGrpSpPr>
        <p:grpSpPr>
          <a:xfrm>
            <a:off x="296796" y="1983166"/>
            <a:ext cx="6310785" cy="2933642"/>
            <a:chOff x="0" y="-1568032"/>
            <a:chExt cx="8414381" cy="391152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42341"/>
              <a:ext cx="2334275" cy="1701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29"/>
                </a:lnSpc>
              </a:pPr>
              <a:r>
                <a:rPr lang="en-US" sz="1502" spc="75" dirty="0">
                  <a:solidFill>
                    <a:srgbClr val="191919"/>
                  </a:solidFill>
                  <a:latin typeface="Aileron Regular"/>
                </a:rPr>
                <a:t>Client tells us of what they want and need. Timelines are set.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080106" y="-1568032"/>
              <a:ext cx="2334275" cy="481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3"/>
                </a:lnSpc>
              </a:pPr>
              <a:r>
                <a:rPr lang="en-US" sz="1953" spc="175" dirty="0">
                  <a:solidFill>
                    <a:srgbClr val="191919"/>
                  </a:solidFill>
                  <a:latin typeface="Aileron Regular Italics"/>
                </a:rPr>
                <a:t>The Brief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48608" y="1763083"/>
            <a:ext cx="322348" cy="34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0"/>
              </a:lnSpc>
            </a:pPr>
            <a:r>
              <a:rPr lang="en-US" sz="1802" dirty="0">
                <a:solidFill>
                  <a:srgbClr val="FFFFFF"/>
                </a:solidFill>
                <a:latin typeface="Aileron Regular Bold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75354" y="1763083"/>
            <a:ext cx="322348" cy="34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0"/>
              </a:lnSpc>
            </a:pPr>
            <a:r>
              <a:rPr lang="en-US" sz="1802">
                <a:solidFill>
                  <a:srgbClr val="FFFFFF"/>
                </a:solidFill>
                <a:latin typeface="Aileron Regular 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91871" y="1763083"/>
            <a:ext cx="379482" cy="34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0"/>
              </a:lnSpc>
            </a:pPr>
            <a:r>
              <a:rPr lang="en-US" sz="1802">
                <a:solidFill>
                  <a:srgbClr val="FFFFFF"/>
                </a:solidFill>
                <a:latin typeface="Aileron Regular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051239" y="1763083"/>
            <a:ext cx="393765" cy="34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0"/>
              </a:lnSpc>
            </a:pPr>
            <a:r>
              <a:rPr lang="en-US" sz="1802">
                <a:solidFill>
                  <a:srgbClr val="FFFFFF"/>
                </a:solidFill>
                <a:latin typeface="Aileron Regular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28945" y="1763083"/>
            <a:ext cx="393765" cy="344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20"/>
              </a:lnSpc>
            </a:pPr>
            <a:r>
              <a:rPr lang="en-US" sz="1802">
                <a:solidFill>
                  <a:srgbClr val="FFFFFF"/>
                </a:solidFill>
                <a:latin typeface="Aileron Regular Bold"/>
              </a:rPr>
              <a:t>05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723543" y="3159190"/>
            <a:ext cx="1750706" cy="1428491"/>
            <a:chOff x="0" y="0"/>
            <a:chExt cx="2334275" cy="190465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642341"/>
              <a:ext cx="2334275" cy="1262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29"/>
                </a:lnSpc>
              </a:pPr>
              <a:r>
                <a:rPr lang="en-US" sz="1502" spc="75" dirty="0">
                  <a:solidFill>
                    <a:srgbClr val="191919"/>
                  </a:solidFill>
                  <a:latin typeface="Aileron Regular"/>
                </a:rPr>
                <a:t>Creative team gathers materials and inspiration.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2334275" cy="481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3"/>
                </a:lnSpc>
              </a:pPr>
              <a:r>
                <a:rPr lang="en-US" sz="1953" spc="175">
                  <a:solidFill>
                    <a:srgbClr val="191919"/>
                  </a:solidFill>
                  <a:latin typeface="Aileron Regular Italics"/>
                </a:rPr>
                <a:t>Research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197194" y="3159190"/>
            <a:ext cx="1750706" cy="1099364"/>
            <a:chOff x="0" y="0"/>
            <a:chExt cx="2334275" cy="1465819"/>
          </a:xfrm>
        </p:grpSpPr>
        <p:sp>
          <p:nvSpPr>
            <p:cNvPr id="28" name="TextBox 28"/>
            <p:cNvSpPr txBox="1"/>
            <p:nvPr/>
          </p:nvSpPr>
          <p:spPr>
            <a:xfrm>
              <a:off x="0" y="642341"/>
              <a:ext cx="2334275" cy="823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29"/>
                </a:lnSpc>
              </a:pPr>
              <a:r>
                <a:rPr lang="en-US" sz="1502" spc="75">
                  <a:solidFill>
                    <a:srgbClr val="191919"/>
                  </a:solidFill>
                  <a:latin typeface="Aileron Regular"/>
                </a:rPr>
                <a:t>We brainstorm to get the final idea.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2334275" cy="481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3"/>
                </a:lnSpc>
              </a:pPr>
              <a:r>
                <a:rPr lang="en-US" sz="1953" spc="175">
                  <a:solidFill>
                    <a:srgbClr val="191919"/>
                  </a:solidFill>
                  <a:latin typeface="Aileron Regular Italics"/>
                </a:rPr>
                <a:t>Ideation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670846" y="3159190"/>
            <a:ext cx="1750706" cy="1428491"/>
            <a:chOff x="0" y="0"/>
            <a:chExt cx="2334275" cy="1904655"/>
          </a:xfrm>
        </p:grpSpPr>
        <p:sp>
          <p:nvSpPr>
            <p:cNvPr id="31" name="TextBox 31"/>
            <p:cNvSpPr txBox="1"/>
            <p:nvPr/>
          </p:nvSpPr>
          <p:spPr>
            <a:xfrm>
              <a:off x="0" y="642341"/>
              <a:ext cx="2334275" cy="1262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29"/>
                </a:lnSpc>
              </a:pPr>
              <a:r>
                <a:rPr lang="en-US" sz="1502" spc="75">
                  <a:solidFill>
                    <a:srgbClr val="191919"/>
                  </a:solidFill>
                  <a:latin typeface="Aileron Regular"/>
                </a:rPr>
                <a:t>We do the necessary steps to deliver the result.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2334275" cy="481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3"/>
                </a:lnSpc>
              </a:pPr>
              <a:r>
                <a:rPr lang="en-US" sz="1953" spc="175">
                  <a:solidFill>
                    <a:srgbClr val="191919"/>
                  </a:solidFill>
                  <a:latin typeface="Aileron Regular Italics"/>
                </a:rPr>
                <a:t>Production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144497" y="3159190"/>
            <a:ext cx="1750706" cy="1757618"/>
            <a:chOff x="0" y="0"/>
            <a:chExt cx="2334275" cy="2343490"/>
          </a:xfrm>
        </p:grpSpPr>
        <p:sp>
          <p:nvSpPr>
            <p:cNvPr id="34" name="TextBox 34"/>
            <p:cNvSpPr txBox="1"/>
            <p:nvPr/>
          </p:nvSpPr>
          <p:spPr>
            <a:xfrm>
              <a:off x="0" y="642341"/>
              <a:ext cx="2334275" cy="1701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29"/>
                </a:lnSpc>
              </a:pPr>
              <a:r>
                <a:rPr lang="en-US" sz="1502" spc="75">
                  <a:solidFill>
                    <a:srgbClr val="191919"/>
                  </a:solidFill>
                  <a:latin typeface="Aileron Regular"/>
                </a:rPr>
                <a:t>We show our design to client and wait for feedback.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2334275" cy="4810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63"/>
                </a:lnSpc>
              </a:pPr>
              <a:r>
                <a:rPr lang="en-US" sz="1953" spc="175">
                  <a:solidFill>
                    <a:srgbClr val="191919"/>
                  </a:solidFill>
                  <a:latin typeface="Aileron Regular Italics"/>
                </a:rPr>
                <a:t>Delivery</a:t>
              </a:r>
            </a:p>
          </p:txBody>
        </p: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911004" y="536757"/>
            <a:ext cx="1052928" cy="1052928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93933" y="1710381"/>
            <a:ext cx="1052928" cy="1052928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071639" y="1710381"/>
            <a:ext cx="1052928" cy="1052928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521838" y="1710381"/>
            <a:ext cx="1052928" cy="1052928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29171" y="1710381"/>
            <a:ext cx="1052928" cy="105292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82828" y="1893339"/>
            <a:ext cx="2323055" cy="3887555"/>
            <a:chOff x="0" y="0"/>
            <a:chExt cx="1799599" cy="30115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9599" cy="3011569"/>
            </a:xfrm>
            <a:custGeom>
              <a:avLst/>
              <a:gdLst/>
              <a:ahLst/>
              <a:cxnLst/>
              <a:rect l="l" t="t" r="r" b="b"/>
              <a:pathLst>
                <a:path w="1799599" h="3011569">
                  <a:moveTo>
                    <a:pt x="1675139" y="3011569"/>
                  </a:moveTo>
                  <a:lnTo>
                    <a:pt x="124460" y="3011569"/>
                  </a:lnTo>
                  <a:cubicBezTo>
                    <a:pt x="55880" y="3011569"/>
                    <a:pt x="0" y="2955689"/>
                    <a:pt x="0" y="28871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5139" y="0"/>
                  </a:lnTo>
                  <a:cubicBezTo>
                    <a:pt x="1743719" y="0"/>
                    <a:pt x="1799599" y="55880"/>
                    <a:pt x="1799599" y="124460"/>
                  </a:cubicBezTo>
                  <a:lnTo>
                    <a:pt x="1799599" y="2887109"/>
                  </a:lnTo>
                  <a:cubicBezTo>
                    <a:pt x="1799599" y="2955689"/>
                    <a:pt x="1743719" y="3011569"/>
                    <a:pt x="1675139" y="3011569"/>
                  </a:cubicBezTo>
                  <a:close/>
                </a:path>
              </a:pathLst>
            </a:custGeom>
            <a:solidFill>
              <a:srgbClr val="13152F"/>
            </a:solidFill>
          </p:spPr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546657D-9EDC-0AA5-F4AE-DF244B15B66F}"/>
              </a:ext>
            </a:extLst>
          </p:cNvPr>
          <p:cNvGrpSpPr/>
          <p:nvPr/>
        </p:nvGrpSpPr>
        <p:grpSpPr>
          <a:xfrm>
            <a:off x="597223" y="4620422"/>
            <a:ext cx="1485377" cy="837152"/>
            <a:chOff x="643971" y="4566450"/>
            <a:chExt cx="1485377" cy="837152"/>
          </a:xfrm>
        </p:grpSpPr>
        <p:sp>
          <p:nvSpPr>
            <p:cNvPr id="10" name="TextBox 10"/>
            <p:cNvSpPr txBox="1"/>
            <p:nvPr/>
          </p:nvSpPr>
          <p:spPr>
            <a:xfrm>
              <a:off x="690680" y="4566948"/>
              <a:ext cx="1291972" cy="2175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6"/>
                </a:lnSpc>
              </a:pPr>
              <a:r>
                <a:rPr lang="en-US" sz="1415" dirty="0">
                  <a:solidFill>
                    <a:srgbClr val="F1F2F2"/>
                  </a:solidFill>
                  <a:latin typeface="Jua"/>
                </a:rPr>
                <a:t> </a:t>
              </a:r>
              <a:r>
                <a:rPr lang="en-US" sz="1415" dirty="0" err="1">
                  <a:solidFill>
                    <a:srgbClr val="F1F2F2"/>
                  </a:solidFill>
                  <a:latin typeface="Jua"/>
                </a:rPr>
                <a:t>프로젝트총괄</a:t>
              </a:r>
              <a:endParaRPr lang="en-US" sz="1415" dirty="0">
                <a:solidFill>
                  <a:srgbClr val="F1F2F2"/>
                </a:solidFill>
                <a:latin typeface="Ju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27782" y="4758413"/>
              <a:ext cx="1198552" cy="237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6"/>
                </a:lnSpc>
              </a:pPr>
              <a:r>
                <a:rPr lang="en-US" altLang="ko-KR" sz="1415" dirty="0">
                  <a:solidFill>
                    <a:srgbClr val="F1F2F2"/>
                  </a:solidFill>
                  <a:latin typeface="Jua"/>
                </a:rPr>
                <a:t> </a:t>
              </a:r>
              <a:r>
                <a:rPr lang="en-US" altLang="ko-KR" sz="1415" dirty="0" err="1">
                  <a:solidFill>
                    <a:srgbClr val="F1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데이터시</a:t>
              </a:r>
              <a:r>
                <a:rPr lang="ko-KR" altLang="en-US" sz="1415" dirty="0">
                  <a:solidFill>
                    <a:srgbClr val="F1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각</a:t>
              </a:r>
              <a:r>
                <a:rPr lang="en-US" altLang="ko-KR" sz="1415" dirty="0">
                  <a:solidFill>
                    <a:srgbClr val="F1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화</a:t>
              </a:r>
              <a:r>
                <a:rPr lang="en-US" altLang="ko-KR" sz="1415" dirty="0">
                  <a:solidFill>
                    <a:srgbClr val="F1F2F2"/>
                  </a:solidFill>
                  <a:latin typeface="Jua"/>
                </a:rPr>
                <a:t>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27614" y="4969717"/>
              <a:ext cx="1401734" cy="217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 </a:t>
              </a:r>
              <a:r>
                <a:rPr lang="en-US" sz="1413" dirty="0" err="1">
                  <a:solidFill>
                    <a:srgbClr val="F1F2F2"/>
                  </a:solidFill>
                  <a:latin typeface="Jua"/>
                </a:rPr>
                <a:t>데이터정제</a:t>
              </a: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/</a:t>
              </a:r>
              <a:r>
                <a:rPr lang="en-US" sz="1413" dirty="0" err="1">
                  <a:solidFill>
                    <a:srgbClr val="F1F2F2"/>
                  </a:solidFill>
                  <a:latin typeface="Jua"/>
                </a:rPr>
                <a:t>분석</a:t>
              </a: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43971" y="4566450"/>
              <a:ext cx="164886" cy="25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>
                  <a:solidFill>
                    <a:srgbClr val="F1F2F2"/>
                  </a:solidFill>
                  <a:latin typeface="Jua"/>
                </a:rPr>
                <a:t>&gt;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43971" y="4781065"/>
              <a:ext cx="164886" cy="25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>
                  <a:solidFill>
                    <a:srgbClr val="F1F2F2"/>
                  </a:solidFill>
                  <a:latin typeface="Jua"/>
                </a:rPr>
                <a:t>&gt;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45339" y="4979664"/>
              <a:ext cx="164886" cy="25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>
                  <a:solidFill>
                    <a:srgbClr val="F1F2F2"/>
                  </a:solidFill>
                  <a:latin typeface="Jua"/>
                </a:rPr>
                <a:t>&gt;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69284" y="5186107"/>
              <a:ext cx="111531" cy="217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&gt; 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444123" y="4079239"/>
            <a:ext cx="1815678" cy="0"/>
          </a:xfrm>
          <a:prstGeom prst="line">
            <a:avLst/>
          </a:prstGeom>
          <a:ln w="1229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6" name="AutoShape 6"/>
          <p:cNvSpPr/>
          <p:nvPr/>
        </p:nvSpPr>
        <p:spPr>
          <a:xfrm>
            <a:off x="444123" y="4518014"/>
            <a:ext cx="1815678" cy="0"/>
          </a:xfrm>
          <a:prstGeom prst="line">
            <a:avLst/>
          </a:prstGeom>
          <a:ln w="1229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5175" y="2119281"/>
            <a:ext cx="1853574" cy="148285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2077" y="3705649"/>
            <a:ext cx="1962026" cy="2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5"/>
              </a:lnSpc>
            </a:pPr>
            <a:r>
              <a:rPr lang="en-US" sz="1697">
                <a:solidFill>
                  <a:srgbClr val="D68CA4"/>
                </a:solidFill>
                <a:ea typeface="Jua Bold"/>
              </a:rPr>
              <a:t>박진석(팀장)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6512" y="4224401"/>
            <a:ext cx="1962026" cy="16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7"/>
              </a:lnSpc>
            </a:pPr>
            <a:r>
              <a:rPr lang="en-US" sz="1247">
                <a:solidFill>
                  <a:srgbClr val="F1F2F2"/>
                </a:solidFill>
                <a:latin typeface="Montserrat Bold"/>
              </a:rPr>
              <a:t>Project Manager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1698" y="5233004"/>
            <a:ext cx="799436" cy="227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3"/>
              </a:lnSpc>
            </a:pPr>
            <a:r>
              <a:rPr lang="en-US" altLang="ko-KR" sz="1413" dirty="0" err="1">
                <a:solidFill>
                  <a:srgbClr val="F1F2F2"/>
                </a:solidFill>
                <a:ea typeface="Jua"/>
              </a:rPr>
              <a:t>크롤링</a:t>
            </a:r>
            <a:r>
              <a:rPr lang="en-US" altLang="ko-KR" sz="1413" dirty="0">
                <a:solidFill>
                  <a:srgbClr val="F1F2F2"/>
                </a:solidFill>
                <a:ea typeface="Jua"/>
              </a:rPr>
              <a:t>/DB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567960" y="1893339"/>
            <a:ext cx="2323055" cy="3887555"/>
            <a:chOff x="0" y="0"/>
            <a:chExt cx="1799599" cy="301156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99599" cy="3011569"/>
            </a:xfrm>
            <a:custGeom>
              <a:avLst/>
              <a:gdLst/>
              <a:ahLst/>
              <a:cxnLst/>
              <a:rect l="l" t="t" r="r" b="b"/>
              <a:pathLst>
                <a:path w="1799599" h="3011569">
                  <a:moveTo>
                    <a:pt x="1675139" y="3011569"/>
                  </a:moveTo>
                  <a:lnTo>
                    <a:pt x="124460" y="3011569"/>
                  </a:lnTo>
                  <a:cubicBezTo>
                    <a:pt x="55880" y="3011569"/>
                    <a:pt x="0" y="2955689"/>
                    <a:pt x="0" y="28871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5139" y="0"/>
                  </a:lnTo>
                  <a:cubicBezTo>
                    <a:pt x="1743719" y="0"/>
                    <a:pt x="1799599" y="55880"/>
                    <a:pt x="1799599" y="124460"/>
                  </a:cubicBezTo>
                  <a:lnTo>
                    <a:pt x="1799599" y="2887109"/>
                  </a:lnTo>
                  <a:cubicBezTo>
                    <a:pt x="1799599" y="2955689"/>
                    <a:pt x="1743719" y="3011569"/>
                    <a:pt x="1675139" y="3011569"/>
                  </a:cubicBezTo>
                  <a:close/>
                </a:path>
              </a:pathLst>
            </a:custGeom>
            <a:solidFill>
              <a:srgbClr val="13152F"/>
            </a:solidFill>
          </p:spPr>
        </p:sp>
      </p:grpSp>
      <p:sp>
        <p:nvSpPr>
          <p:cNvPr id="20" name="AutoShape 20"/>
          <p:cNvSpPr/>
          <p:nvPr/>
        </p:nvSpPr>
        <p:spPr>
          <a:xfrm>
            <a:off x="2805277" y="4079239"/>
            <a:ext cx="1815678" cy="0"/>
          </a:xfrm>
          <a:prstGeom prst="line">
            <a:avLst/>
          </a:prstGeom>
          <a:ln w="1229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1" name="AutoShape 21"/>
          <p:cNvSpPr/>
          <p:nvPr/>
        </p:nvSpPr>
        <p:spPr>
          <a:xfrm>
            <a:off x="2805277" y="4518014"/>
            <a:ext cx="1815678" cy="0"/>
          </a:xfrm>
          <a:prstGeom prst="line">
            <a:avLst/>
          </a:prstGeom>
          <a:ln w="1229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22" name="TextBox 22"/>
          <p:cNvSpPr txBox="1"/>
          <p:nvPr/>
        </p:nvSpPr>
        <p:spPr>
          <a:xfrm>
            <a:off x="2743232" y="3705649"/>
            <a:ext cx="1962026" cy="2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5"/>
              </a:lnSpc>
            </a:pPr>
            <a:r>
              <a:rPr lang="en-US" sz="1697">
                <a:solidFill>
                  <a:srgbClr val="D68CA4"/>
                </a:solidFill>
                <a:ea typeface="Jua Bold"/>
              </a:rPr>
              <a:t>호수빈(부팀장)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37668" y="4224401"/>
            <a:ext cx="1962026" cy="16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7"/>
              </a:lnSpc>
            </a:pPr>
            <a:r>
              <a:rPr lang="en-US" sz="1247">
                <a:solidFill>
                  <a:srgbClr val="F1F2F2"/>
                </a:solidFill>
                <a:latin typeface="Montserrat Bold"/>
              </a:rPr>
              <a:t>Project Leader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01828" y="2191157"/>
            <a:ext cx="1466032" cy="1310266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4941870" y="1893339"/>
            <a:ext cx="2323055" cy="3887555"/>
            <a:chOff x="0" y="0"/>
            <a:chExt cx="1799599" cy="301156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99599" cy="3011569"/>
            </a:xfrm>
            <a:custGeom>
              <a:avLst/>
              <a:gdLst/>
              <a:ahLst/>
              <a:cxnLst/>
              <a:rect l="l" t="t" r="r" b="b"/>
              <a:pathLst>
                <a:path w="1799599" h="3011569">
                  <a:moveTo>
                    <a:pt x="1675139" y="3011569"/>
                  </a:moveTo>
                  <a:lnTo>
                    <a:pt x="124460" y="3011569"/>
                  </a:lnTo>
                  <a:cubicBezTo>
                    <a:pt x="55880" y="3011569"/>
                    <a:pt x="0" y="2955689"/>
                    <a:pt x="0" y="28871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5139" y="0"/>
                  </a:lnTo>
                  <a:cubicBezTo>
                    <a:pt x="1743719" y="0"/>
                    <a:pt x="1799599" y="55880"/>
                    <a:pt x="1799599" y="124460"/>
                  </a:cubicBezTo>
                  <a:lnTo>
                    <a:pt x="1799599" y="2887109"/>
                  </a:lnTo>
                  <a:cubicBezTo>
                    <a:pt x="1799599" y="2955689"/>
                    <a:pt x="1743719" y="3011569"/>
                    <a:pt x="1675139" y="3011569"/>
                  </a:cubicBezTo>
                  <a:close/>
                </a:path>
              </a:pathLst>
            </a:custGeom>
            <a:solidFill>
              <a:srgbClr val="13152F"/>
            </a:solidFill>
          </p:spPr>
        </p:sp>
      </p:grpSp>
      <p:sp>
        <p:nvSpPr>
          <p:cNvPr id="35" name="AutoShape 35"/>
          <p:cNvSpPr/>
          <p:nvPr/>
        </p:nvSpPr>
        <p:spPr>
          <a:xfrm>
            <a:off x="5166432" y="4079239"/>
            <a:ext cx="1815678" cy="0"/>
          </a:xfrm>
          <a:prstGeom prst="line">
            <a:avLst/>
          </a:prstGeom>
          <a:ln w="1229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6" name="AutoShape 36"/>
          <p:cNvSpPr/>
          <p:nvPr/>
        </p:nvSpPr>
        <p:spPr>
          <a:xfrm>
            <a:off x="5166432" y="4518014"/>
            <a:ext cx="1815678" cy="0"/>
          </a:xfrm>
          <a:prstGeom prst="line">
            <a:avLst/>
          </a:prstGeom>
          <a:ln w="1229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7" name="TextBox 37"/>
          <p:cNvSpPr txBox="1"/>
          <p:nvPr/>
        </p:nvSpPr>
        <p:spPr>
          <a:xfrm>
            <a:off x="5104387" y="3705649"/>
            <a:ext cx="1962026" cy="2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65"/>
              </a:lnSpc>
            </a:pPr>
            <a:r>
              <a:rPr lang="en-US" sz="1697">
                <a:solidFill>
                  <a:srgbClr val="D68CA4"/>
                </a:solidFill>
                <a:ea typeface="Jua Bold"/>
              </a:rPr>
              <a:t>하수희(팀원)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098823" y="4224401"/>
            <a:ext cx="1962026" cy="16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7"/>
              </a:lnSpc>
            </a:pPr>
            <a:r>
              <a:rPr lang="en-US" sz="1247">
                <a:solidFill>
                  <a:srgbClr val="F1F2F2"/>
                </a:solidFill>
                <a:latin typeface="Montserrat Bold"/>
              </a:rPr>
              <a:t>Project Member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363097" y="2130980"/>
            <a:ext cx="1552141" cy="1488116"/>
          </a:xfrm>
          <a:prstGeom prst="rect">
            <a:avLst/>
          </a:prstGeom>
        </p:spPr>
      </p:pic>
      <p:grpSp>
        <p:nvGrpSpPr>
          <p:cNvPr id="48" name="Group 48"/>
          <p:cNvGrpSpPr/>
          <p:nvPr/>
        </p:nvGrpSpPr>
        <p:grpSpPr>
          <a:xfrm>
            <a:off x="7311998" y="1891030"/>
            <a:ext cx="2323055" cy="3887555"/>
            <a:chOff x="0" y="0"/>
            <a:chExt cx="1799599" cy="301156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799599" cy="3011569"/>
            </a:xfrm>
            <a:custGeom>
              <a:avLst/>
              <a:gdLst/>
              <a:ahLst/>
              <a:cxnLst/>
              <a:rect l="l" t="t" r="r" b="b"/>
              <a:pathLst>
                <a:path w="1799599" h="3011569">
                  <a:moveTo>
                    <a:pt x="1675139" y="3011569"/>
                  </a:moveTo>
                  <a:lnTo>
                    <a:pt x="124460" y="3011569"/>
                  </a:lnTo>
                  <a:cubicBezTo>
                    <a:pt x="55880" y="3011569"/>
                    <a:pt x="0" y="2955689"/>
                    <a:pt x="0" y="28871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5139" y="0"/>
                  </a:lnTo>
                  <a:cubicBezTo>
                    <a:pt x="1743719" y="0"/>
                    <a:pt x="1799599" y="55880"/>
                    <a:pt x="1799599" y="124460"/>
                  </a:cubicBezTo>
                  <a:lnTo>
                    <a:pt x="1799599" y="2887109"/>
                  </a:lnTo>
                  <a:cubicBezTo>
                    <a:pt x="1799599" y="2955689"/>
                    <a:pt x="1743719" y="3011569"/>
                    <a:pt x="1675139" y="3011569"/>
                  </a:cubicBezTo>
                  <a:close/>
                </a:path>
              </a:pathLst>
            </a:custGeom>
            <a:solidFill>
              <a:srgbClr val="13152F"/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9682126" y="1891030"/>
            <a:ext cx="2323055" cy="3887555"/>
            <a:chOff x="0" y="0"/>
            <a:chExt cx="1799599" cy="3011569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799599" cy="3011569"/>
            </a:xfrm>
            <a:custGeom>
              <a:avLst/>
              <a:gdLst/>
              <a:ahLst/>
              <a:cxnLst/>
              <a:rect l="l" t="t" r="r" b="b"/>
              <a:pathLst>
                <a:path w="1799599" h="3011569">
                  <a:moveTo>
                    <a:pt x="1675139" y="3011569"/>
                  </a:moveTo>
                  <a:lnTo>
                    <a:pt x="124460" y="3011569"/>
                  </a:lnTo>
                  <a:cubicBezTo>
                    <a:pt x="55880" y="3011569"/>
                    <a:pt x="0" y="2955689"/>
                    <a:pt x="0" y="288710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75139" y="0"/>
                  </a:lnTo>
                  <a:cubicBezTo>
                    <a:pt x="1743719" y="0"/>
                    <a:pt x="1799599" y="55880"/>
                    <a:pt x="1799599" y="124460"/>
                  </a:cubicBezTo>
                  <a:lnTo>
                    <a:pt x="1799599" y="2887109"/>
                  </a:lnTo>
                  <a:cubicBezTo>
                    <a:pt x="1799599" y="2955689"/>
                    <a:pt x="1743719" y="3011569"/>
                    <a:pt x="1675139" y="3011569"/>
                  </a:cubicBezTo>
                  <a:close/>
                </a:path>
              </a:pathLst>
            </a:custGeom>
            <a:solidFill>
              <a:srgbClr val="13152F"/>
            </a:solidFill>
          </p:spPr>
        </p:sp>
      </p:grpSp>
      <p:sp>
        <p:nvSpPr>
          <p:cNvPr id="78" name="TextBox 78"/>
          <p:cNvSpPr txBox="1"/>
          <p:nvPr/>
        </p:nvSpPr>
        <p:spPr>
          <a:xfrm>
            <a:off x="3332377" y="491934"/>
            <a:ext cx="5527247" cy="82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61"/>
              </a:lnSpc>
            </a:pPr>
            <a:r>
              <a:rPr lang="en-US" sz="5430">
                <a:solidFill>
                  <a:srgbClr val="000000"/>
                </a:solidFill>
                <a:latin typeface="Dosis Extra Bold"/>
              </a:rPr>
              <a:t>02. INTRODUCTION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1268796" y="6435170"/>
            <a:ext cx="847891" cy="42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9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Genty Sans"/>
              </a:rPr>
              <a:t>02/10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A35EC95-940C-7A95-53F1-A9C33CD9A296}"/>
              </a:ext>
            </a:extLst>
          </p:cNvPr>
          <p:cNvGrpSpPr/>
          <p:nvPr/>
        </p:nvGrpSpPr>
        <p:grpSpPr>
          <a:xfrm>
            <a:off x="5245415" y="4670114"/>
            <a:ext cx="1489770" cy="684280"/>
            <a:chOff x="5366280" y="4545719"/>
            <a:chExt cx="1489770" cy="684280"/>
          </a:xfrm>
        </p:grpSpPr>
        <p:sp>
          <p:nvSpPr>
            <p:cNvPr id="43" name="TextBox 43"/>
            <p:cNvSpPr txBox="1"/>
            <p:nvPr/>
          </p:nvSpPr>
          <p:spPr>
            <a:xfrm>
              <a:off x="5366280" y="4566450"/>
              <a:ext cx="164886" cy="25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&gt;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5366280" y="4781065"/>
              <a:ext cx="164886" cy="25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>
                  <a:solidFill>
                    <a:srgbClr val="F1F2F2"/>
                  </a:solidFill>
                  <a:latin typeface="Jua"/>
                </a:rPr>
                <a:t>&gt; 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5367649" y="4979664"/>
              <a:ext cx="164886" cy="25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&gt; </a:t>
              </a:r>
            </a:p>
          </p:txBody>
        </p:sp>
        <p:sp>
          <p:nvSpPr>
            <p:cNvPr id="83" name="TextBox 12">
              <a:extLst>
                <a:ext uri="{FF2B5EF4-FFF2-40B4-BE49-F238E27FC236}">
                  <a16:creationId xmlns:a16="http://schemas.microsoft.com/office/drawing/2014/main" id="{DD1E8C9E-02BD-11B9-DCB7-86FB0F52104F}"/>
                </a:ext>
              </a:extLst>
            </p:cNvPr>
            <p:cNvSpPr txBox="1"/>
            <p:nvPr/>
          </p:nvSpPr>
          <p:spPr>
            <a:xfrm>
              <a:off x="5448723" y="4545719"/>
              <a:ext cx="1401734" cy="217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 </a:t>
              </a:r>
              <a:r>
                <a:rPr lang="en-US" sz="1413" dirty="0" err="1">
                  <a:solidFill>
                    <a:srgbClr val="F1F2F2"/>
                  </a:solidFill>
                  <a:latin typeface="Jua"/>
                </a:rPr>
                <a:t>데이터정제</a:t>
              </a: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/</a:t>
              </a:r>
              <a:r>
                <a:rPr lang="en-US" sz="1413" dirty="0" err="1">
                  <a:solidFill>
                    <a:srgbClr val="F1F2F2"/>
                  </a:solidFill>
                  <a:latin typeface="Jua"/>
                </a:rPr>
                <a:t>분석</a:t>
              </a: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 </a:t>
              </a:r>
            </a:p>
          </p:txBody>
        </p:sp>
        <p:sp>
          <p:nvSpPr>
            <p:cNvPr id="87" name="TextBox 11">
              <a:extLst>
                <a:ext uri="{FF2B5EF4-FFF2-40B4-BE49-F238E27FC236}">
                  <a16:creationId xmlns:a16="http://schemas.microsoft.com/office/drawing/2014/main" id="{9E42F557-F402-2111-9B00-4DDC22B6F056}"/>
                </a:ext>
              </a:extLst>
            </p:cNvPr>
            <p:cNvSpPr txBox="1"/>
            <p:nvPr/>
          </p:nvSpPr>
          <p:spPr>
            <a:xfrm>
              <a:off x="5442382" y="4749610"/>
              <a:ext cx="1198552" cy="237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6"/>
                </a:lnSpc>
              </a:pPr>
              <a:r>
                <a:rPr lang="en-US" altLang="ko-KR" sz="1415" dirty="0">
                  <a:solidFill>
                    <a:srgbClr val="F1F2F2"/>
                  </a:solidFill>
                  <a:latin typeface="Jua"/>
                </a:rPr>
                <a:t> </a:t>
              </a:r>
              <a:r>
                <a:rPr lang="en-US" altLang="ko-KR" sz="1415" dirty="0" err="1">
                  <a:solidFill>
                    <a:srgbClr val="F1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데이터시</a:t>
              </a:r>
              <a:r>
                <a:rPr lang="ko-KR" altLang="en-US" sz="1415" dirty="0">
                  <a:solidFill>
                    <a:srgbClr val="F1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각</a:t>
              </a:r>
              <a:r>
                <a:rPr lang="en-US" altLang="ko-KR" sz="1415" dirty="0">
                  <a:solidFill>
                    <a:srgbClr val="F1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화</a:t>
              </a:r>
              <a:r>
                <a:rPr lang="en-US" altLang="ko-KR" sz="1415" dirty="0">
                  <a:solidFill>
                    <a:srgbClr val="F1F2F2"/>
                  </a:solidFill>
                  <a:latin typeface="Jua"/>
                </a:rPr>
                <a:t> </a:t>
              </a:r>
            </a:p>
          </p:txBody>
        </p:sp>
        <p:sp>
          <p:nvSpPr>
            <p:cNvPr id="90" name="TextBox 13">
              <a:extLst>
                <a:ext uri="{FF2B5EF4-FFF2-40B4-BE49-F238E27FC236}">
                  <a16:creationId xmlns:a16="http://schemas.microsoft.com/office/drawing/2014/main" id="{3651C51B-7AD5-6AFB-2221-CEDA89B3FD85}"/>
                </a:ext>
              </a:extLst>
            </p:cNvPr>
            <p:cNvSpPr txBox="1"/>
            <p:nvPr/>
          </p:nvSpPr>
          <p:spPr>
            <a:xfrm>
              <a:off x="5592473" y="4981460"/>
              <a:ext cx="1263577" cy="227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ko-KR" altLang="en-US" sz="1413" dirty="0">
                  <a:solidFill>
                    <a:srgbClr val="F1F2F2"/>
                  </a:solidFill>
                  <a:ea typeface="Jua"/>
                </a:rPr>
                <a:t>데이터 자료수집</a:t>
              </a:r>
              <a:r>
                <a:rPr lang="en-US" altLang="ko-KR" sz="1413" dirty="0">
                  <a:solidFill>
                    <a:srgbClr val="F1F2F2"/>
                  </a:solidFill>
                  <a:ea typeface="Jua"/>
                </a:rPr>
                <a:t> </a:t>
              </a: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D0DC8A5-3B32-2C15-6568-3460C101A5D2}"/>
              </a:ext>
            </a:extLst>
          </p:cNvPr>
          <p:cNvGrpSpPr/>
          <p:nvPr/>
        </p:nvGrpSpPr>
        <p:grpSpPr>
          <a:xfrm>
            <a:off x="7492214" y="2148723"/>
            <a:ext cx="1967590" cy="3372167"/>
            <a:chOff x="7459977" y="2150805"/>
            <a:chExt cx="1967590" cy="3372167"/>
          </a:xfrm>
        </p:grpSpPr>
        <p:sp>
          <p:nvSpPr>
            <p:cNvPr id="50" name="AutoShape 50"/>
            <p:cNvSpPr/>
            <p:nvPr/>
          </p:nvSpPr>
          <p:spPr>
            <a:xfrm>
              <a:off x="7527587" y="4079239"/>
              <a:ext cx="1815678" cy="0"/>
            </a:xfrm>
            <a:prstGeom prst="line">
              <a:avLst/>
            </a:prstGeom>
            <a:ln w="12295" cap="rnd">
              <a:solidFill>
                <a:srgbClr val="FFFFFF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7527587" y="4518014"/>
              <a:ext cx="1815678" cy="0"/>
            </a:xfrm>
            <a:prstGeom prst="line">
              <a:avLst/>
            </a:prstGeom>
            <a:ln w="12295" cap="rnd">
              <a:solidFill>
                <a:srgbClr val="FFFFFF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7465541" y="3705649"/>
              <a:ext cx="1962026" cy="26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5"/>
                </a:lnSpc>
              </a:pPr>
              <a:r>
                <a:rPr lang="en-US" sz="1697">
                  <a:solidFill>
                    <a:srgbClr val="D68CA4"/>
                  </a:solidFill>
                  <a:ea typeface="Jua Bold"/>
                </a:rPr>
                <a:t>고장호(팀원)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459977" y="4224401"/>
              <a:ext cx="1962026" cy="16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7"/>
                </a:lnSpc>
              </a:pPr>
              <a:r>
                <a:rPr lang="en-US" sz="1247">
                  <a:solidFill>
                    <a:srgbClr val="F1F2F2"/>
                  </a:solidFill>
                  <a:latin typeface="Montserrat Bold"/>
                </a:rPr>
                <a:t>Project Member</a:t>
              </a:r>
            </a:p>
          </p:txBody>
        </p:sp>
        <p:pic>
          <p:nvPicPr>
            <p:cNvPr id="62" name="Picture 62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716340" y="2150805"/>
              <a:ext cx="1481629" cy="1461256"/>
            </a:xfrm>
            <a:prstGeom prst="rect">
              <a:avLst/>
            </a:prstGeom>
          </p:spPr>
        </p:pic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FB8929CB-761B-D044-AA0F-21B82CE7628C}"/>
                </a:ext>
              </a:extLst>
            </p:cNvPr>
            <p:cNvGrpSpPr/>
            <p:nvPr/>
          </p:nvGrpSpPr>
          <p:grpSpPr>
            <a:xfrm>
              <a:off x="7663699" y="4674009"/>
              <a:ext cx="1454162" cy="848963"/>
              <a:chOff x="7727435" y="4546794"/>
              <a:chExt cx="1454162" cy="848963"/>
            </a:xfrm>
          </p:grpSpPr>
          <p:sp>
            <p:nvSpPr>
              <p:cNvPr id="56" name="TextBox 56"/>
              <p:cNvSpPr txBox="1"/>
              <p:nvPr/>
            </p:nvSpPr>
            <p:spPr>
              <a:xfrm>
                <a:off x="7909108" y="4781036"/>
                <a:ext cx="997355" cy="2174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sz="1413" dirty="0">
                    <a:solidFill>
                      <a:srgbClr val="F1F2F2"/>
                    </a:solidFill>
                    <a:latin typeface="Jua"/>
                  </a:rPr>
                  <a:t> </a:t>
                </a:r>
              </a:p>
            </p:txBody>
          </p:sp>
          <p:sp>
            <p:nvSpPr>
              <p:cNvPr id="58" name="TextBox 58"/>
              <p:cNvSpPr txBox="1"/>
              <p:nvPr/>
            </p:nvSpPr>
            <p:spPr>
              <a:xfrm>
                <a:off x="7727435" y="4566450"/>
                <a:ext cx="164886" cy="2503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sz="1413">
                    <a:solidFill>
                      <a:srgbClr val="F1F2F2"/>
                    </a:solidFill>
                    <a:latin typeface="Jua"/>
                  </a:rPr>
                  <a:t>&gt; </a:t>
                </a:r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7727435" y="4781065"/>
                <a:ext cx="164886" cy="2503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sz="1413">
                    <a:solidFill>
                      <a:srgbClr val="F1F2F2"/>
                    </a:solidFill>
                    <a:latin typeface="Jua"/>
                  </a:rPr>
                  <a:t>&gt; </a:t>
                </a:r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7728803" y="4979664"/>
                <a:ext cx="164886" cy="2503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sz="1413" dirty="0">
                    <a:solidFill>
                      <a:srgbClr val="F1F2F2"/>
                    </a:solidFill>
                    <a:latin typeface="Jua"/>
                  </a:rPr>
                  <a:t>&gt; </a:t>
                </a:r>
              </a:p>
            </p:txBody>
          </p:sp>
          <p:sp>
            <p:nvSpPr>
              <p:cNvPr id="61" name="TextBox 61"/>
              <p:cNvSpPr txBox="1"/>
              <p:nvPr/>
            </p:nvSpPr>
            <p:spPr>
              <a:xfrm>
                <a:off x="7736512" y="5178262"/>
                <a:ext cx="164886" cy="21749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sz="1413" dirty="0">
                    <a:solidFill>
                      <a:srgbClr val="F1F2F2"/>
                    </a:solidFill>
                    <a:latin typeface="Jua"/>
                  </a:rPr>
                  <a:t> </a:t>
                </a:r>
              </a:p>
            </p:txBody>
          </p:sp>
          <p:sp>
            <p:nvSpPr>
              <p:cNvPr id="89" name="TextBox 13">
                <a:extLst>
                  <a:ext uri="{FF2B5EF4-FFF2-40B4-BE49-F238E27FC236}">
                    <a16:creationId xmlns:a16="http://schemas.microsoft.com/office/drawing/2014/main" id="{BCF43F37-D00D-2920-E655-A48F850AC5D4}"/>
                  </a:ext>
                </a:extLst>
              </p:cNvPr>
              <p:cNvSpPr txBox="1"/>
              <p:nvPr/>
            </p:nvSpPr>
            <p:spPr>
              <a:xfrm>
                <a:off x="7779658" y="4764568"/>
                <a:ext cx="1177439" cy="2278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altLang="ko-KR" sz="1413" dirty="0" err="1">
                    <a:solidFill>
                      <a:srgbClr val="F1F2F2"/>
                    </a:solidFill>
                    <a:ea typeface="Jua"/>
                  </a:rPr>
                  <a:t>크롤링</a:t>
                </a:r>
                <a:r>
                  <a:rPr lang="en-US" altLang="ko-KR" sz="1413" dirty="0">
                    <a:solidFill>
                      <a:srgbClr val="F1F2F2"/>
                    </a:solidFill>
                    <a:ea typeface="Jua"/>
                  </a:rPr>
                  <a:t>/DB </a:t>
                </a:r>
              </a:p>
            </p:txBody>
          </p:sp>
          <p:sp>
            <p:nvSpPr>
              <p:cNvPr id="91" name="TextBox 12">
                <a:extLst>
                  <a:ext uri="{FF2B5EF4-FFF2-40B4-BE49-F238E27FC236}">
                    <a16:creationId xmlns:a16="http://schemas.microsoft.com/office/drawing/2014/main" id="{983DD396-4304-19B5-1BFB-DD3DD830B637}"/>
                  </a:ext>
                </a:extLst>
              </p:cNvPr>
              <p:cNvSpPr txBox="1"/>
              <p:nvPr/>
            </p:nvSpPr>
            <p:spPr>
              <a:xfrm>
                <a:off x="7779863" y="4546794"/>
                <a:ext cx="1401734" cy="2174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sz="1413" dirty="0">
                    <a:solidFill>
                      <a:srgbClr val="F1F2F2"/>
                    </a:solidFill>
                    <a:latin typeface="Jua"/>
                  </a:rPr>
                  <a:t> </a:t>
                </a:r>
                <a:r>
                  <a:rPr lang="en-US" sz="1413" dirty="0" err="1">
                    <a:solidFill>
                      <a:srgbClr val="F1F2F2"/>
                    </a:solidFill>
                    <a:latin typeface="Jua"/>
                  </a:rPr>
                  <a:t>데이터정제</a:t>
                </a:r>
                <a:r>
                  <a:rPr lang="en-US" sz="1413" dirty="0">
                    <a:solidFill>
                      <a:srgbClr val="F1F2F2"/>
                    </a:solidFill>
                    <a:latin typeface="Jua"/>
                  </a:rPr>
                  <a:t>/</a:t>
                </a:r>
                <a:r>
                  <a:rPr lang="en-US" sz="1413" dirty="0" err="1">
                    <a:solidFill>
                      <a:srgbClr val="F1F2F2"/>
                    </a:solidFill>
                    <a:latin typeface="Jua"/>
                  </a:rPr>
                  <a:t>분석</a:t>
                </a:r>
                <a:r>
                  <a:rPr lang="en-US" sz="1413" dirty="0">
                    <a:solidFill>
                      <a:srgbClr val="F1F2F2"/>
                    </a:solidFill>
                    <a:latin typeface="Jua"/>
                  </a:rPr>
                  <a:t> </a:t>
                </a:r>
              </a:p>
            </p:txBody>
          </p:sp>
          <p:sp>
            <p:nvSpPr>
              <p:cNvPr id="93" name="TextBox 13">
                <a:extLst>
                  <a:ext uri="{FF2B5EF4-FFF2-40B4-BE49-F238E27FC236}">
                    <a16:creationId xmlns:a16="http://schemas.microsoft.com/office/drawing/2014/main" id="{ACF661B9-B3D4-D4FA-D959-00923498BD8B}"/>
                  </a:ext>
                </a:extLst>
              </p:cNvPr>
              <p:cNvSpPr txBox="1"/>
              <p:nvPr/>
            </p:nvSpPr>
            <p:spPr>
              <a:xfrm>
                <a:off x="7909107" y="4977822"/>
                <a:ext cx="1263577" cy="2278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ko-KR" altLang="en-US" sz="1413" dirty="0">
                    <a:solidFill>
                      <a:srgbClr val="F1F2F2"/>
                    </a:solidFill>
                    <a:ea typeface="Jua"/>
                  </a:rPr>
                  <a:t>데이터 자료수집</a:t>
                </a:r>
                <a:r>
                  <a:rPr lang="en-US" altLang="ko-KR" sz="1413" dirty="0">
                    <a:solidFill>
                      <a:srgbClr val="F1F2F2"/>
                    </a:solidFill>
                    <a:ea typeface="Jua"/>
                  </a:rPr>
                  <a:t> </a:t>
                </a:r>
              </a:p>
            </p:txBody>
          </p:sp>
        </p:grp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C0E66F69-303C-BF37-7DD8-9400B7EB3DDF}"/>
              </a:ext>
            </a:extLst>
          </p:cNvPr>
          <p:cNvGrpSpPr/>
          <p:nvPr/>
        </p:nvGrpSpPr>
        <p:grpSpPr>
          <a:xfrm>
            <a:off x="2882320" y="4604691"/>
            <a:ext cx="1661592" cy="846827"/>
            <a:chOff x="3001828" y="4552708"/>
            <a:chExt cx="1661592" cy="846827"/>
          </a:xfrm>
        </p:grpSpPr>
        <p:sp>
          <p:nvSpPr>
            <p:cNvPr id="28" name="TextBox 28"/>
            <p:cNvSpPr txBox="1"/>
            <p:nvPr/>
          </p:nvSpPr>
          <p:spPr>
            <a:xfrm>
              <a:off x="3005125" y="4566450"/>
              <a:ext cx="164886" cy="217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>
                  <a:solidFill>
                    <a:srgbClr val="F1F2F2"/>
                  </a:solidFill>
                  <a:latin typeface="Jua"/>
                </a:rPr>
                <a:t>&gt;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005125" y="4781065"/>
              <a:ext cx="164886" cy="217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>
                  <a:solidFill>
                    <a:srgbClr val="F1F2F2"/>
                  </a:solidFill>
                  <a:latin typeface="Jua"/>
                </a:rPr>
                <a:t>&gt;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005920" y="4968975"/>
              <a:ext cx="164886" cy="217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altLang="ko-KR" sz="1413" dirty="0">
                  <a:solidFill>
                    <a:srgbClr val="F1F2F2"/>
                  </a:solidFill>
                  <a:latin typeface="Jua"/>
                </a:rPr>
                <a:t>&gt;</a:t>
              </a: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001828" y="5178264"/>
              <a:ext cx="112012" cy="217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 </a:t>
              </a:r>
            </a:p>
          </p:txBody>
        </p:sp>
        <p:sp>
          <p:nvSpPr>
            <p:cNvPr id="80" name="TextBox 13">
              <a:extLst>
                <a:ext uri="{FF2B5EF4-FFF2-40B4-BE49-F238E27FC236}">
                  <a16:creationId xmlns:a16="http://schemas.microsoft.com/office/drawing/2014/main" id="{549F20F7-E00B-1108-6902-C6062C8D20AB}"/>
                </a:ext>
              </a:extLst>
            </p:cNvPr>
            <p:cNvSpPr txBox="1"/>
            <p:nvPr/>
          </p:nvSpPr>
          <p:spPr>
            <a:xfrm>
              <a:off x="3176218" y="4552708"/>
              <a:ext cx="1487202" cy="2305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ko-KR" altLang="en-US" sz="1413" dirty="0" err="1">
                  <a:solidFill>
                    <a:srgbClr val="F1F2F2"/>
                  </a:solidFill>
                  <a:ea typeface="Jua"/>
                </a:rPr>
                <a:t>크롤링</a:t>
              </a:r>
              <a:r>
                <a:rPr lang="en-US" altLang="ko-KR" sz="1413" dirty="0">
                  <a:solidFill>
                    <a:srgbClr val="F1F2F2"/>
                  </a:solidFill>
                  <a:ea typeface="Jua"/>
                </a:rPr>
                <a:t>/DB(</a:t>
              </a:r>
              <a:r>
                <a:rPr lang="ko-KR" altLang="en-US" sz="1413" dirty="0">
                  <a:solidFill>
                    <a:srgbClr val="F1F2F2"/>
                  </a:solidFill>
                  <a:ea typeface="Jua"/>
                </a:rPr>
                <a:t>담당</a:t>
              </a:r>
              <a:r>
                <a:rPr lang="en-US" altLang="ko-KR" sz="1413" dirty="0">
                  <a:solidFill>
                    <a:srgbClr val="F1F2F2"/>
                  </a:solidFill>
                  <a:ea typeface="Jua"/>
                </a:rPr>
                <a:t>)</a:t>
              </a:r>
            </a:p>
          </p:txBody>
        </p:sp>
        <p:sp>
          <p:nvSpPr>
            <p:cNvPr id="81" name="TextBox 11">
              <a:extLst>
                <a:ext uri="{FF2B5EF4-FFF2-40B4-BE49-F238E27FC236}">
                  <a16:creationId xmlns:a16="http://schemas.microsoft.com/office/drawing/2014/main" id="{AAC03C42-85DC-79A8-1092-F49EA4561D95}"/>
                </a:ext>
              </a:extLst>
            </p:cNvPr>
            <p:cNvSpPr txBox="1"/>
            <p:nvPr/>
          </p:nvSpPr>
          <p:spPr>
            <a:xfrm>
              <a:off x="3113840" y="4751369"/>
              <a:ext cx="1198552" cy="2371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6"/>
                </a:lnSpc>
              </a:pPr>
              <a:r>
                <a:rPr lang="en-US" sz="1415" dirty="0">
                  <a:solidFill>
                    <a:srgbClr val="F1F2F2"/>
                  </a:solidFill>
                  <a:latin typeface="Jua"/>
                </a:rPr>
                <a:t> </a:t>
              </a:r>
              <a:r>
                <a:rPr lang="en-US" sz="1415" dirty="0" err="1">
                  <a:solidFill>
                    <a:srgbClr val="F1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데이터시</a:t>
              </a:r>
              <a:r>
                <a:rPr lang="ko-KR" altLang="en-US" sz="1415" dirty="0">
                  <a:solidFill>
                    <a:srgbClr val="F1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각</a:t>
              </a:r>
              <a:r>
                <a:rPr lang="en-US" sz="1415" dirty="0">
                  <a:solidFill>
                    <a:srgbClr val="F1F2F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화</a:t>
              </a:r>
              <a:r>
                <a:rPr lang="en-US" sz="1415" dirty="0">
                  <a:solidFill>
                    <a:srgbClr val="F1F2F2"/>
                  </a:solidFill>
                  <a:latin typeface="Jua"/>
                </a:rPr>
                <a:t> </a:t>
              </a:r>
            </a:p>
          </p:txBody>
        </p:sp>
        <p:sp>
          <p:nvSpPr>
            <p:cNvPr id="82" name="TextBox 12">
              <a:extLst>
                <a:ext uri="{FF2B5EF4-FFF2-40B4-BE49-F238E27FC236}">
                  <a16:creationId xmlns:a16="http://schemas.microsoft.com/office/drawing/2014/main" id="{ED1D0C72-1F4D-DFA7-475C-95AEB9E33081}"/>
                </a:ext>
              </a:extLst>
            </p:cNvPr>
            <p:cNvSpPr txBox="1"/>
            <p:nvPr/>
          </p:nvSpPr>
          <p:spPr>
            <a:xfrm>
              <a:off x="3123485" y="4958965"/>
              <a:ext cx="1401734" cy="217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 </a:t>
              </a:r>
              <a:r>
                <a:rPr lang="en-US" sz="1413" dirty="0" err="1">
                  <a:solidFill>
                    <a:srgbClr val="F1F2F2"/>
                  </a:solidFill>
                  <a:latin typeface="Jua"/>
                </a:rPr>
                <a:t>데이터정제</a:t>
              </a: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/</a:t>
              </a:r>
              <a:r>
                <a:rPr lang="en-US" sz="1413" dirty="0" err="1">
                  <a:solidFill>
                    <a:srgbClr val="F1F2F2"/>
                  </a:solidFill>
                  <a:latin typeface="Jua"/>
                </a:rPr>
                <a:t>분석</a:t>
              </a: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 </a:t>
              </a:r>
            </a:p>
          </p:txBody>
        </p:sp>
        <p:sp>
          <p:nvSpPr>
            <p:cNvPr id="94" name="TextBox 13">
              <a:extLst>
                <a:ext uri="{FF2B5EF4-FFF2-40B4-BE49-F238E27FC236}">
                  <a16:creationId xmlns:a16="http://schemas.microsoft.com/office/drawing/2014/main" id="{3BDCACE0-AC4C-4CE6-C10F-2F542CCA49FB}"/>
                </a:ext>
              </a:extLst>
            </p:cNvPr>
            <p:cNvSpPr txBox="1"/>
            <p:nvPr/>
          </p:nvSpPr>
          <p:spPr>
            <a:xfrm>
              <a:off x="3261642" y="5171652"/>
              <a:ext cx="1263577" cy="2278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ko-KR" altLang="en-US" sz="1413" dirty="0">
                  <a:solidFill>
                    <a:srgbClr val="F1F2F2"/>
                  </a:solidFill>
                  <a:ea typeface="Jua"/>
                </a:rPr>
                <a:t>데이터 자료수집</a:t>
              </a:r>
              <a:r>
                <a:rPr lang="en-US" altLang="ko-KR" sz="1413" dirty="0">
                  <a:solidFill>
                    <a:srgbClr val="F1F2F2"/>
                  </a:solidFill>
                  <a:ea typeface="Jua"/>
                </a:rPr>
                <a:t> </a:t>
              </a:r>
            </a:p>
          </p:txBody>
        </p:sp>
        <p:sp>
          <p:nvSpPr>
            <p:cNvPr id="95" name="TextBox 30">
              <a:extLst>
                <a:ext uri="{FF2B5EF4-FFF2-40B4-BE49-F238E27FC236}">
                  <a16:creationId xmlns:a16="http://schemas.microsoft.com/office/drawing/2014/main" id="{1429EF74-9741-2C0D-A46B-838F83D612E7}"/>
                </a:ext>
              </a:extLst>
            </p:cNvPr>
            <p:cNvSpPr txBox="1"/>
            <p:nvPr/>
          </p:nvSpPr>
          <p:spPr>
            <a:xfrm>
              <a:off x="3008493" y="5173570"/>
              <a:ext cx="164886" cy="217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93"/>
                </a:lnSpc>
              </a:pPr>
              <a:r>
                <a:rPr lang="en-US" altLang="ko-KR" sz="1413" dirty="0">
                  <a:solidFill>
                    <a:srgbClr val="F1F2F2"/>
                  </a:solidFill>
                  <a:latin typeface="Jua"/>
                </a:rPr>
                <a:t>&gt;</a:t>
              </a:r>
              <a:r>
                <a:rPr lang="en-US" sz="1413" dirty="0">
                  <a:solidFill>
                    <a:srgbClr val="F1F2F2"/>
                  </a:solidFill>
                  <a:latin typeface="Jua"/>
                </a:rPr>
                <a:t> 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92059F16-19AB-22C8-6CDB-90F6A9341C89}"/>
              </a:ext>
            </a:extLst>
          </p:cNvPr>
          <p:cNvGrpSpPr/>
          <p:nvPr/>
        </p:nvGrpSpPr>
        <p:grpSpPr>
          <a:xfrm>
            <a:off x="9867248" y="2130980"/>
            <a:ext cx="1967591" cy="3215965"/>
            <a:chOff x="9821132" y="2130980"/>
            <a:chExt cx="1967591" cy="3215965"/>
          </a:xfrm>
        </p:grpSpPr>
        <p:sp>
          <p:nvSpPr>
            <p:cNvPr id="65" name="AutoShape 65"/>
            <p:cNvSpPr/>
            <p:nvPr/>
          </p:nvSpPr>
          <p:spPr>
            <a:xfrm>
              <a:off x="9888743" y="4079239"/>
              <a:ext cx="1815678" cy="0"/>
            </a:xfrm>
            <a:prstGeom prst="line">
              <a:avLst/>
            </a:prstGeom>
            <a:ln w="12295" cap="rnd">
              <a:solidFill>
                <a:srgbClr val="FFFFFF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66" name="AutoShape 66"/>
            <p:cNvSpPr/>
            <p:nvPr/>
          </p:nvSpPr>
          <p:spPr>
            <a:xfrm>
              <a:off x="9888743" y="4518014"/>
              <a:ext cx="1815678" cy="0"/>
            </a:xfrm>
            <a:prstGeom prst="line">
              <a:avLst/>
            </a:prstGeom>
            <a:ln w="12295" cap="rnd">
              <a:solidFill>
                <a:srgbClr val="FFFFFF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67" name="TextBox 67"/>
            <p:cNvSpPr txBox="1"/>
            <p:nvPr/>
          </p:nvSpPr>
          <p:spPr>
            <a:xfrm>
              <a:off x="9826697" y="3705649"/>
              <a:ext cx="1962026" cy="262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65"/>
                </a:lnSpc>
              </a:pPr>
              <a:r>
                <a:rPr lang="en-US" sz="1697">
                  <a:solidFill>
                    <a:srgbClr val="D68CA4"/>
                  </a:solidFill>
                  <a:ea typeface="Jua Bold"/>
                </a:rPr>
                <a:t>김보민(팀원)</a:t>
              </a: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9821132" y="4224401"/>
              <a:ext cx="1962026" cy="160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97"/>
                </a:lnSpc>
              </a:pPr>
              <a:r>
                <a:rPr lang="en-US" sz="1247">
                  <a:solidFill>
                    <a:srgbClr val="F1F2F2"/>
                  </a:solidFill>
                  <a:latin typeface="Montserrat Bold"/>
                </a:rPr>
                <a:t>Project Member</a:t>
              </a:r>
            </a:p>
          </p:txBody>
        </p:sp>
        <p:pic>
          <p:nvPicPr>
            <p:cNvPr id="77" name="Picture 7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9999682" y="2130980"/>
              <a:ext cx="1616915" cy="1465329"/>
            </a:xfrm>
            <a:prstGeom prst="rect">
              <a:avLst/>
            </a:prstGeom>
          </p:spPr>
        </p:pic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D4804FF4-0CDF-DCF0-C1FE-AFF14FFF55A4}"/>
                </a:ext>
              </a:extLst>
            </p:cNvPr>
            <p:cNvGrpSpPr/>
            <p:nvPr/>
          </p:nvGrpSpPr>
          <p:grpSpPr>
            <a:xfrm>
              <a:off x="10018991" y="4662665"/>
              <a:ext cx="1484177" cy="684280"/>
              <a:chOff x="5366280" y="4545719"/>
              <a:chExt cx="1484177" cy="684280"/>
            </a:xfrm>
          </p:grpSpPr>
          <p:sp>
            <p:nvSpPr>
              <p:cNvPr id="102" name="TextBox 43">
                <a:extLst>
                  <a:ext uri="{FF2B5EF4-FFF2-40B4-BE49-F238E27FC236}">
                    <a16:creationId xmlns:a16="http://schemas.microsoft.com/office/drawing/2014/main" id="{ED11657C-0774-A791-B8B2-DDA9D4DB6C0A}"/>
                  </a:ext>
                </a:extLst>
              </p:cNvPr>
              <p:cNvSpPr txBox="1"/>
              <p:nvPr/>
            </p:nvSpPr>
            <p:spPr>
              <a:xfrm>
                <a:off x="5366280" y="4566450"/>
                <a:ext cx="164886" cy="2503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sz="1413" dirty="0">
                    <a:solidFill>
                      <a:srgbClr val="F1F2F2"/>
                    </a:solidFill>
                    <a:latin typeface="Jua"/>
                  </a:rPr>
                  <a:t>&gt; </a:t>
                </a:r>
              </a:p>
            </p:txBody>
          </p:sp>
          <p:sp>
            <p:nvSpPr>
              <p:cNvPr id="103" name="TextBox 44">
                <a:extLst>
                  <a:ext uri="{FF2B5EF4-FFF2-40B4-BE49-F238E27FC236}">
                    <a16:creationId xmlns:a16="http://schemas.microsoft.com/office/drawing/2014/main" id="{B49695F4-15A2-F178-DF9F-C1F69DA6C7D0}"/>
                  </a:ext>
                </a:extLst>
              </p:cNvPr>
              <p:cNvSpPr txBox="1"/>
              <p:nvPr/>
            </p:nvSpPr>
            <p:spPr>
              <a:xfrm>
                <a:off x="5366280" y="4781065"/>
                <a:ext cx="164886" cy="2503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sz="1413">
                    <a:solidFill>
                      <a:srgbClr val="F1F2F2"/>
                    </a:solidFill>
                    <a:latin typeface="Jua"/>
                  </a:rPr>
                  <a:t>&gt; </a:t>
                </a:r>
              </a:p>
            </p:txBody>
          </p:sp>
          <p:sp>
            <p:nvSpPr>
              <p:cNvPr id="104" name="TextBox 45">
                <a:extLst>
                  <a:ext uri="{FF2B5EF4-FFF2-40B4-BE49-F238E27FC236}">
                    <a16:creationId xmlns:a16="http://schemas.microsoft.com/office/drawing/2014/main" id="{7D39597C-D020-1D54-A5B4-F250964C7209}"/>
                  </a:ext>
                </a:extLst>
              </p:cNvPr>
              <p:cNvSpPr txBox="1"/>
              <p:nvPr/>
            </p:nvSpPr>
            <p:spPr>
              <a:xfrm>
                <a:off x="5367649" y="4979664"/>
                <a:ext cx="164886" cy="25033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sz="1413" dirty="0">
                    <a:solidFill>
                      <a:srgbClr val="F1F2F2"/>
                    </a:solidFill>
                    <a:latin typeface="Jua"/>
                  </a:rPr>
                  <a:t>&gt; </a:t>
                </a:r>
              </a:p>
            </p:txBody>
          </p:sp>
          <p:sp>
            <p:nvSpPr>
              <p:cNvPr id="105" name="TextBox 12">
                <a:extLst>
                  <a:ext uri="{FF2B5EF4-FFF2-40B4-BE49-F238E27FC236}">
                    <a16:creationId xmlns:a16="http://schemas.microsoft.com/office/drawing/2014/main" id="{852B6D0E-F4EA-FE7B-2606-90B401452256}"/>
                  </a:ext>
                </a:extLst>
              </p:cNvPr>
              <p:cNvSpPr txBox="1"/>
              <p:nvPr/>
            </p:nvSpPr>
            <p:spPr>
              <a:xfrm>
                <a:off x="5448723" y="4545719"/>
                <a:ext cx="1401734" cy="21749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sz="1413" dirty="0">
                    <a:solidFill>
                      <a:srgbClr val="F1F2F2"/>
                    </a:solidFill>
                    <a:latin typeface="Jua"/>
                  </a:rPr>
                  <a:t> </a:t>
                </a:r>
                <a:r>
                  <a:rPr lang="en-US" sz="1413" dirty="0" err="1">
                    <a:solidFill>
                      <a:srgbClr val="F1F2F2"/>
                    </a:solidFill>
                    <a:latin typeface="Jua"/>
                  </a:rPr>
                  <a:t>데이터정제</a:t>
                </a:r>
                <a:r>
                  <a:rPr lang="en-US" sz="1413" dirty="0">
                    <a:solidFill>
                      <a:srgbClr val="F1F2F2"/>
                    </a:solidFill>
                    <a:latin typeface="Jua"/>
                  </a:rPr>
                  <a:t>/</a:t>
                </a:r>
                <a:r>
                  <a:rPr lang="en-US" sz="1413" dirty="0" err="1">
                    <a:solidFill>
                      <a:srgbClr val="F1F2F2"/>
                    </a:solidFill>
                    <a:latin typeface="Jua"/>
                  </a:rPr>
                  <a:t>분석</a:t>
                </a:r>
                <a:r>
                  <a:rPr lang="en-US" sz="1413" dirty="0">
                    <a:solidFill>
                      <a:srgbClr val="F1F2F2"/>
                    </a:solidFill>
                    <a:latin typeface="Jua"/>
                  </a:rPr>
                  <a:t> </a:t>
                </a:r>
              </a:p>
            </p:txBody>
          </p:sp>
          <p:sp>
            <p:nvSpPr>
              <p:cNvPr id="106" name="TextBox 11">
                <a:extLst>
                  <a:ext uri="{FF2B5EF4-FFF2-40B4-BE49-F238E27FC236}">
                    <a16:creationId xmlns:a16="http://schemas.microsoft.com/office/drawing/2014/main" id="{6F747441-8FEF-619F-FF1E-3E3D10E80181}"/>
                  </a:ext>
                </a:extLst>
              </p:cNvPr>
              <p:cNvSpPr txBox="1"/>
              <p:nvPr/>
            </p:nvSpPr>
            <p:spPr>
              <a:xfrm>
                <a:off x="5448723" y="4768012"/>
                <a:ext cx="1198552" cy="23718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896"/>
                  </a:lnSpc>
                </a:pPr>
                <a:r>
                  <a:rPr lang="en-US" altLang="ko-KR" sz="1415" dirty="0">
                    <a:solidFill>
                      <a:srgbClr val="F1F2F2"/>
                    </a:solidFill>
                    <a:latin typeface="Jua"/>
                  </a:rPr>
                  <a:t> </a:t>
                </a:r>
                <a:r>
                  <a:rPr lang="en-US" altLang="ko-KR" sz="1415" dirty="0" err="1">
                    <a:solidFill>
                      <a:srgbClr val="F1F2F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데이터시</a:t>
                </a:r>
                <a:r>
                  <a:rPr lang="ko-KR" altLang="en-US" sz="1415" dirty="0">
                    <a:solidFill>
                      <a:srgbClr val="F1F2F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각</a:t>
                </a:r>
                <a:r>
                  <a:rPr lang="en-US" altLang="ko-KR" sz="1415" dirty="0">
                    <a:solidFill>
                      <a:srgbClr val="F1F2F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화</a:t>
                </a:r>
                <a:r>
                  <a:rPr lang="en-US" altLang="ko-KR" sz="1415" dirty="0">
                    <a:solidFill>
                      <a:srgbClr val="F1F2F2"/>
                    </a:solidFill>
                    <a:latin typeface="Jua"/>
                  </a:rPr>
                  <a:t> </a:t>
                </a:r>
              </a:p>
            </p:txBody>
          </p:sp>
          <p:sp>
            <p:nvSpPr>
              <p:cNvPr id="107" name="TextBox 13">
                <a:extLst>
                  <a:ext uri="{FF2B5EF4-FFF2-40B4-BE49-F238E27FC236}">
                    <a16:creationId xmlns:a16="http://schemas.microsoft.com/office/drawing/2014/main" id="{C31A7F0B-BB70-84E1-D21D-79115C171564}"/>
                  </a:ext>
                </a:extLst>
              </p:cNvPr>
              <p:cNvSpPr txBox="1"/>
              <p:nvPr/>
            </p:nvSpPr>
            <p:spPr>
              <a:xfrm>
                <a:off x="5618106" y="4979664"/>
                <a:ext cx="859786" cy="23711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893"/>
                  </a:lnSpc>
                </a:pPr>
                <a:r>
                  <a:rPr lang="en-US" altLang="ko-KR" sz="1413" dirty="0">
                    <a:solidFill>
                      <a:srgbClr val="F1F2F2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PPT </a:t>
                </a:r>
                <a:r>
                  <a:rPr lang="ko-KR" altLang="en-US" sz="1413" dirty="0">
                    <a:solidFill>
                      <a:srgbClr val="F1F2F2"/>
                    </a:solidFill>
                    <a:ea typeface="Jua"/>
                  </a:rPr>
                  <a:t>제작</a:t>
                </a:r>
                <a:r>
                  <a:rPr lang="en-US" altLang="ko-KR" sz="1413" dirty="0">
                    <a:solidFill>
                      <a:srgbClr val="F1F2F2"/>
                    </a:solidFill>
                    <a:ea typeface="Jua"/>
                  </a:rPr>
                  <a:t> 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A4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87613"/>
            <a:ext cx="12192000" cy="4573097"/>
          </a:xfrm>
          <a:prstGeom prst="rect">
            <a:avLst/>
          </a:prstGeom>
          <a:solidFill>
            <a:srgbClr val="F9E4D4">
              <a:alpha val="49804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579" b="1579"/>
          <a:stretch>
            <a:fillRect/>
          </a:stretch>
        </p:blipFill>
        <p:spPr>
          <a:xfrm>
            <a:off x="9041442" y="4434835"/>
            <a:ext cx="2795485" cy="139537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23545" y="3553074"/>
            <a:ext cx="3001421" cy="23008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4211" r="6242"/>
          <a:stretch>
            <a:fillRect/>
          </a:stretch>
        </p:blipFill>
        <p:spPr>
          <a:xfrm>
            <a:off x="3442853" y="3553074"/>
            <a:ext cx="5484289" cy="230081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t="5261" b="5261"/>
          <a:stretch>
            <a:fillRect/>
          </a:stretch>
        </p:blipFill>
        <p:spPr>
          <a:xfrm>
            <a:off x="323545" y="1642282"/>
            <a:ext cx="2991515" cy="178671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l="4867" r="428" b="10861"/>
          <a:stretch>
            <a:fillRect/>
          </a:stretch>
        </p:blipFill>
        <p:spPr>
          <a:xfrm>
            <a:off x="9041442" y="3553074"/>
            <a:ext cx="2795485" cy="7367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 t="4782" b="4782"/>
          <a:stretch>
            <a:fillRect/>
          </a:stretch>
        </p:blipFill>
        <p:spPr>
          <a:xfrm>
            <a:off x="3442853" y="1642282"/>
            <a:ext cx="8394073" cy="1842332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896951" y="458129"/>
            <a:ext cx="5945374" cy="886609"/>
            <a:chOff x="0" y="0"/>
            <a:chExt cx="7927166" cy="1182145"/>
          </a:xfrm>
        </p:grpSpPr>
        <p:sp>
          <p:nvSpPr>
            <p:cNvPr id="10" name="TextBox 10"/>
            <p:cNvSpPr txBox="1"/>
            <p:nvPr/>
          </p:nvSpPr>
          <p:spPr>
            <a:xfrm>
              <a:off x="1379266" y="-17518"/>
              <a:ext cx="6547899" cy="119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51"/>
                </a:lnSpc>
              </a:pPr>
              <a:r>
                <a:rPr lang="en-US" sz="5337">
                  <a:solidFill>
                    <a:srgbClr val="000000"/>
                  </a:solidFill>
                  <a:ea typeface="Jua"/>
                </a:rPr>
                <a:t>주제선정/벤치마킹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379266" cy="1069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24"/>
                </a:lnSpc>
              </a:pPr>
              <a:r>
                <a:rPr lang="en-US" sz="5314">
                  <a:solidFill>
                    <a:srgbClr val="000000"/>
                  </a:solidFill>
                  <a:latin typeface="Dosis Extra Bold"/>
                </a:rPr>
                <a:t>03.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671284" y="447299"/>
            <a:ext cx="740315" cy="76107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68796" y="6435170"/>
            <a:ext cx="847891" cy="42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9"/>
              </a:lnSpc>
              <a:spcBef>
                <a:spcPct val="0"/>
              </a:spcBef>
            </a:pPr>
            <a:r>
              <a:rPr lang="en-US" sz="2478">
                <a:solidFill>
                  <a:srgbClr val="000000"/>
                </a:solidFill>
                <a:latin typeface="Genty Sans"/>
              </a:rPr>
              <a:t>03/10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4905" y="562305"/>
            <a:ext cx="4674143" cy="920768"/>
            <a:chOff x="0" y="0"/>
            <a:chExt cx="6232191" cy="122769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506894" cy="1101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>
                  <a:solidFill>
                    <a:srgbClr val="000000"/>
                  </a:solidFill>
                  <a:latin typeface="Dosis Extra Bold"/>
                </a:rPr>
                <a:t>04.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98641" y="2470"/>
              <a:ext cx="4833550" cy="1225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프로젝트</a:t>
              </a:r>
              <a:r>
                <a:rPr lang="en-US" sz="5430" dirty="0">
                  <a:solidFill>
                    <a:srgbClr val="000000"/>
                  </a:solidFill>
                  <a:ea typeface="Jua"/>
                </a:rPr>
                <a:t> </a:t>
              </a: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일정</a:t>
              </a:r>
              <a:endParaRPr lang="en-US" sz="5430" dirty="0">
                <a:solidFill>
                  <a:srgbClr val="000000"/>
                </a:solidFill>
                <a:ea typeface="Jua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268796" y="6435170"/>
            <a:ext cx="847891" cy="42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9"/>
              </a:lnSpc>
              <a:spcBef>
                <a:spcPct val="0"/>
              </a:spcBef>
            </a:pPr>
            <a:r>
              <a:rPr lang="en-US" sz="2478" dirty="0">
                <a:solidFill>
                  <a:srgbClr val="000000"/>
                </a:solidFill>
                <a:latin typeface="Genty Sans"/>
              </a:rPr>
              <a:t>04/10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4D37478-82D8-AC7C-1396-D795A72B2FE7}"/>
              </a:ext>
            </a:extLst>
          </p:cNvPr>
          <p:cNvGrpSpPr/>
          <p:nvPr/>
        </p:nvGrpSpPr>
        <p:grpSpPr>
          <a:xfrm>
            <a:off x="695075" y="1828800"/>
            <a:ext cx="10801849" cy="3548878"/>
            <a:chOff x="693950" y="1528151"/>
            <a:chExt cx="10801849" cy="3548878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9D37E52-CE3C-7252-C3A0-9D8CB1674907}"/>
                </a:ext>
              </a:extLst>
            </p:cNvPr>
            <p:cNvGrpSpPr/>
            <p:nvPr/>
          </p:nvGrpSpPr>
          <p:grpSpPr>
            <a:xfrm>
              <a:off x="693950" y="1539621"/>
              <a:ext cx="2317466" cy="3533439"/>
              <a:chOff x="693950" y="1539621"/>
              <a:chExt cx="2317466" cy="3533439"/>
            </a:xfrm>
          </p:grpSpPr>
          <p:sp>
            <p:nvSpPr>
              <p:cNvPr id="7" name="AutoShape 7"/>
              <p:cNvSpPr/>
              <p:nvPr/>
            </p:nvSpPr>
            <p:spPr>
              <a:xfrm>
                <a:off x="693950" y="1722688"/>
                <a:ext cx="2317466" cy="3350372"/>
              </a:xfrm>
              <a:prstGeom prst="rect">
                <a:avLst/>
              </a:prstGeom>
              <a:solidFill>
                <a:srgbClr val="191919">
                  <a:alpha val="3529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2" name="AutoShape 12"/>
              <p:cNvSpPr/>
              <p:nvPr/>
            </p:nvSpPr>
            <p:spPr>
              <a:xfrm>
                <a:off x="704916" y="1638231"/>
                <a:ext cx="2306500" cy="993641"/>
              </a:xfrm>
              <a:prstGeom prst="rect">
                <a:avLst/>
              </a:prstGeom>
              <a:solidFill>
                <a:srgbClr val="607967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876586" y="3204345"/>
                <a:ext cx="1741141" cy="96077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629"/>
                  </a:lnSpc>
                </a:pPr>
                <a:r>
                  <a:rPr lang="en-US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# </a:t>
                </a:r>
                <a:r>
                  <a:rPr lang="en-US" sz="1600" spc="75" dirty="0" err="1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벤치마킹</a:t>
                </a:r>
                <a:endParaRPr lang="en-US" sz="16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endParaRPr>
              </a:p>
              <a:p>
                <a:pPr>
                  <a:lnSpc>
                    <a:spcPts val="2629"/>
                  </a:lnSpc>
                </a:pPr>
                <a:r>
                  <a:rPr lang="en-US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# </a:t>
                </a:r>
                <a:r>
                  <a:rPr lang="en-US" sz="1600" spc="75" dirty="0" err="1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역할분담</a:t>
                </a:r>
                <a:endParaRPr lang="en-US" sz="16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endParaRPr>
              </a:p>
              <a:p>
                <a:pPr>
                  <a:lnSpc>
                    <a:spcPts val="2629"/>
                  </a:lnSpc>
                </a:pPr>
                <a:r>
                  <a:rPr lang="en-US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# </a:t>
                </a:r>
                <a:r>
                  <a:rPr lang="en-US" sz="1600" spc="75" dirty="0" err="1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기획안제작</a:t>
                </a:r>
                <a:endParaRPr lang="en-US" sz="16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876586" y="2775233"/>
                <a:ext cx="1008679" cy="3847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163"/>
                  </a:lnSpc>
                </a:pPr>
                <a:r>
                  <a:rPr lang="en-US" altLang="ko-KR" sz="2000" b="1" spc="175" dirty="0" err="1">
                    <a:solidFill>
                      <a:srgbClr val="19191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주제선정</a:t>
                </a:r>
                <a:endParaRPr lang="en-US" altLang="ko-KR" sz="2000" b="1" spc="175" dirty="0">
                  <a:solidFill>
                    <a:srgbClr val="19191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2139199" y="1724098"/>
                <a:ext cx="725044" cy="3419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2920"/>
                  </a:lnSpc>
                </a:pPr>
                <a:r>
                  <a:rPr lang="en-US" sz="1802" dirty="0">
                    <a:solidFill>
                      <a:srgbClr val="FFFFFF"/>
                    </a:solidFill>
                    <a:latin typeface="Dosis Extra Bold"/>
                  </a:rPr>
                  <a:t>07/20</a:t>
                </a:r>
              </a:p>
            </p:txBody>
          </p:sp>
          <p:pic>
            <p:nvPicPr>
              <p:cNvPr id="37" name="Picture 3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00686" y="1539621"/>
                <a:ext cx="1052928" cy="1052928"/>
              </a:xfrm>
              <a:prstGeom prst="rect">
                <a:avLst/>
              </a:prstGeom>
            </p:spPr>
          </p:pic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2CC00576-FDC1-614E-ABE2-BDFB108ED831}"/>
                </a:ext>
              </a:extLst>
            </p:cNvPr>
            <p:cNvGrpSpPr/>
            <p:nvPr/>
          </p:nvGrpSpPr>
          <p:grpSpPr>
            <a:xfrm>
              <a:off x="3493780" y="1539621"/>
              <a:ext cx="2297395" cy="3537408"/>
              <a:chOff x="3493780" y="1539621"/>
              <a:chExt cx="2297395" cy="3537408"/>
            </a:xfrm>
          </p:grpSpPr>
          <p:sp>
            <p:nvSpPr>
              <p:cNvPr id="13" name="AutoShape 13"/>
              <p:cNvSpPr/>
              <p:nvPr/>
            </p:nvSpPr>
            <p:spPr>
              <a:xfrm>
                <a:off x="3493781" y="1633851"/>
                <a:ext cx="2297394" cy="1010261"/>
              </a:xfrm>
              <a:prstGeom prst="rect">
                <a:avLst/>
              </a:prstGeom>
              <a:solidFill>
                <a:srgbClr val="727665"/>
              </a:solidFill>
            </p:spPr>
          </p:sp>
          <p:sp>
            <p:nvSpPr>
              <p:cNvPr id="45" name="AutoShape 7">
                <a:extLst>
                  <a:ext uri="{FF2B5EF4-FFF2-40B4-BE49-F238E27FC236}">
                    <a16:creationId xmlns:a16="http://schemas.microsoft.com/office/drawing/2014/main" id="{0FB0D599-3956-5B55-BA34-9CD7BD17C8BA}"/>
                  </a:ext>
                </a:extLst>
              </p:cNvPr>
              <p:cNvSpPr/>
              <p:nvPr/>
            </p:nvSpPr>
            <p:spPr>
              <a:xfrm>
                <a:off x="3493780" y="1750532"/>
                <a:ext cx="2290259" cy="3326497"/>
              </a:xfrm>
              <a:prstGeom prst="rect">
                <a:avLst/>
              </a:prstGeom>
              <a:solidFill>
                <a:srgbClr val="191919">
                  <a:alpha val="3529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47" name="TextBox 18">
                <a:extLst>
                  <a:ext uri="{FF2B5EF4-FFF2-40B4-BE49-F238E27FC236}">
                    <a16:creationId xmlns:a16="http://schemas.microsoft.com/office/drawing/2014/main" id="{1524DA97-6D93-763E-A4DE-A8C14E0180AF}"/>
                  </a:ext>
                </a:extLst>
              </p:cNvPr>
              <p:cNvSpPr txBox="1"/>
              <p:nvPr/>
            </p:nvSpPr>
            <p:spPr>
              <a:xfrm>
                <a:off x="3644903" y="3213912"/>
                <a:ext cx="1741141" cy="163653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629"/>
                  </a:lnSpc>
                </a:pPr>
                <a:r>
                  <a:rPr lang="en-US" altLang="ko-KR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 # </a:t>
                </a:r>
                <a:r>
                  <a:rPr lang="en-US" altLang="ko-KR" sz="1600" spc="75" dirty="0">
                    <a:solidFill>
                      <a:srgbClr val="19191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Crawling</a:t>
                </a:r>
                <a:endParaRPr lang="en-US" sz="1600" spc="75" dirty="0">
                  <a:solidFill>
                    <a:srgbClr val="19191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ts val="2629"/>
                  </a:lnSpc>
                </a:pPr>
                <a:r>
                  <a:rPr lang="en-US" altLang="ko-KR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 # csv</a:t>
                </a:r>
                <a:r>
                  <a:rPr lang="ko-KR" altLang="en-US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파일수집</a:t>
                </a:r>
                <a:endParaRPr lang="en-US" sz="12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endParaRPr>
              </a:p>
              <a:p>
                <a:pPr>
                  <a:lnSpc>
                    <a:spcPts val="2629"/>
                  </a:lnSpc>
                </a:pPr>
                <a:r>
                  <a:rPr lang="en-US" altLang="ko-KR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 # </a:t>
                </a:r>
                <a:r>
                  <a:rPr lang="ko-KR" altLang="en-US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데이터주입</a:t>
                </a:r>
                <a:endParaRPr lang="en-US" altLang="ko-KR" sz="16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endParaRPr>
              </a:p>
              <a:p>
                <a:pPr>
                  <a:lnSpc>
                    <a:spcPts val="2629"/>
                  </a:lnSpc>
                </a:pPr>
                <a:r>
                  <a:rPr lang="en-US" altLang="ko-KR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   </a:t>
                </a:r>
                <a:r>
                  <a:rPr lang="en-US" altLang="ko-KR" sz="1600" spc="75" dirty="0">
                    <a:solidFill>
                      <a:srgbClr val="19191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- </a:t>
                </a:r>
                <a:r>
                  <a:rPr lang="en-US" altLang="ko-KR" sz="1400" spc="75" dirty="0">
                    <a:solidFill>
                      <a:srgbClr val="19191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MongoDB</a:t>
                </a:r>
                <a:endParaRPr lang="en-US" sz="1400" spc="75" dirty="0">
                  <a:solidFill>
                    <a:srgbClr val="19191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  <a:p>
                <a:pPr>
                  <a:lnSpc>
                    <a:spcPts val="2629"/>
                  </a:lnSpc>
                </a:pPr>
                <a:endParaRPr lang="en-US" sz="16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endParaRPr>
              </a:p>
            </p:txBody>
          </p:sp>
          <p:sp>
            <p:nvSpPr>
              <p:cNvPr id="48" name="TextBox 19">
                <a:extLst>
                  <a:ext uri="{FF2B5EF4-FFF2-40B4-BE49-F238E27FC236}">
                    <a16:creationId xmlns:a16="http://schemas.microsoft.com/office/drawing/2014/main" id="{53B54F39-F7EB-B3E5-D730-9AAD69CC1E92}"/>
                  </a:ext>
                </a:extLst>
              </p:cNvPr>
              <p:cNvSpPr txBox="1"/>
              <p:nvPr/>
            </p:nvSpPr>
            <p:spPr>
              <a:xfrm>
                <a:off x="3731346" y="2778778"/>
                <a:ext cx="1907011" cy="3847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163"/>
                  </a:lnSpc>
                </a:pPr>
                <a:r>
                  <a:rPr lang="ko-KR" altLang="en-US" sz="2000" b="1" spc="175" dirty="0">
                    <a:solidFill>
                      <a:srgbClr val="19191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데이터수집</a:t>
                </a:r>
                <a:r>
                  <a:rPr lang="en-US" altLang="ko-KR" sz="2000" b="1" spc="175" dirty="0">
                    <a:solidFill>
                      <a:srgbClr val="19191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/</a:t>
                </a:r>
                <a:r>
                  <a:rPr lang="ko-KR" altLang="en-US" sz="2000" b="1" spc="175" dirty="0">
                    <a:solidFill>
                      <a:srgbClr val="19191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정제</a:t>
                </a:r>
                <a:endParaRPr lang="en-US" sz="2000" b="1" spc="175" dirty="0">
                  <a:solidFill>
                    <a:srgbClr val="19191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9" name="TextBox 20">
                <a:extLst>
                  <a:ext uri="{FF2B5EF4-FFF2-40B4-BE49-F238E27FC236}">
                    <a16:creationId xmlns:a16="http://schemas.microsoft.com/office/drawing/2014/main" id="{5C089E60-CD88-FD4C-70EE-007AF7C1DFF1}"/>
                  </a:ext>
                </a:extLst>
              </p:cNvPr>
              <p:cNvSpPr txBox="1"/>
              <p:nvPr/>
            </p:nvSpPr>
            <p:spPr>
              <a:xfrm>
                <a:off x="4913313" y="1722688"/>
                <a:ext cx="725044" cy="34198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r">
                  <a:lnSpc>
                    <a:spcPts val="2920"/>
                  </a:lnSpc>
                </a:pPr>
                <a:r>
                  <a:rPr lang="en-US" sz="1802" dirty="0">
                    <a:solidFill>
                      <a:srgbClr val="FFFFFF"/>
                    </a:solidFill>
                    <a:latin typeface="Dosis Extra Bold"/>
                  </a:rPr>
                  <a:t>21-22</a:t>
                </a:r>
              </a:p>
            </p:txBody>
          </p:sp>
          <p:pic>
            <p:nvPicPr>
              <p:cNvPr id="50" name="Picture 37">
                <a:extLst>
                  <a:ext uri="{FF2B5EF4-FFF2-40B4-BE49-F238E27FC236}">
                    <a16:creationId xmlns:a16="http://schemas.microsoft.com/office/drawing/2014/main" id="{4BC4D53C-EA7A-D2E7-D841-43237417E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562594" y="1539621"/>
                <a:ext cx="1052928" cy="1052928"/>
              </a:xfrm>
              <a:prstGeom prst="rect">
                <a:avLst/>
              </a:prstGeom>
            </p:spPr>
          </p:pic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616044B-C042-13C1-22B2-72ED2E914EA5}"/>
                </a:ext>
              </a:extLst>
            </p:cNvPr>
            <p:cNvGrpSpPr/>
            <p:nvPr/>
          </p:nvGrpSpPr>
          <p:grpSpPr>
            <a:xfrm>
              <a:off x="6339507" y="1553440"/>
              <a:ext cx="2308360" cy="3523589"/>
              <a:chOff x="4952016" y="1627000"/>
              <a:chExt cx="2308360" cy="3523589"/>
            </a:xfrm>
          </p:grpSpPr>
          <p:sp>
            <p:nvSpPr>
              <p:cNvPr id="16" name="AutoShape 16"/>
              <p:cNvSpPr/>
              <p:nvPr/>
            </p:nvSpPr>
            <p:spPr>
              <a:xfrm>
                <a:off x="4952016" y="1707410"/>
                <a:ext cx="2297394" cy="1010261"/>
              </a:xfrm>
              <a:prstGeom prst="rect">
                <a:avLst/>
              </a:prstGeom>
              <a:solidFill>
                <a:srgbClr val="8B9986"/>
              </a:solidFill>
            </p:spPr>
          </p:sp>
          <p:sp>
            <p:nvSpPr>
              <p:cNvPr id="53" name="AutoShape 7">
                <a:extLst>
                  <a:ext uri="{FF2B5EF4-FFF2-40B4-BE49-F238E27FC236}">
                    <a16:creationId xmlns:a16="http://schemas.microsoft.com/office/drawing/2014/main" id="{8444E7D8-6FA8-C397-7C71-263F64C5F842}"/>
                  </a:ext>
                </a:extLst>
              </p:cNvPr>
              <p:cNvSpPr/>
              <p:nvPr/>
            </p:nvSpPr>
            <p:spPr>
              <a:xfrm>
                <a:off x="4962982" y="1824092"/>
                <a:ext cx="2297394" cy="3326497"/>
              </a:xfrm>
              <a:prstGeom prst="rect">
                <a:avLst/>
              </a:prstGeom>
              <a:solidFill>
                <a:srgbClr val="191919">
                  <a:alpha val="3529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54" name="TextBox 18">
                <a:extLst>
                  <a:ext uri="{FF2B5EF4-FFF2-40B4-BE49-F238E27FC236}">
                    <a16:creationId xmlns:a16="http://schemas.microsoft.com/office/drawing/2014/main" id="{AAB35E92-218E-2AF4-A1B4-E70CAE133ECD}"/>
                  </a:ext>
                </a:extLst>
              </p:cNvPr>
              <p:cNvSpPr txBox="1"/>
              <p:nvPr/>
            </p:nvSpPr>
            <p:spPr>
              <a:xfrm>
                <a:off x="5234925" y="3277905"/>
                <a:ext cx="1741141" cy="6362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2629"/>
                  </a:lnSpc>
                </a:pPr>
                <a:r>
                  <a:rPr lang="en-US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# </a:t>
                </a:r>
                <a:r>
                  <a:rPr lang="ko-KR" altLang="en-US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데이터분석</a:t>
                </a:r>
                <a:endParaRPr lang="en-US" sz="16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endParaRPr>
              </a:p>
              <a:p>
                <a:pPr>
                  <a:lnSpc>
                    <a:spcPts val="2629"/>
                  </a:lnSpc>
                </a:pPr>
                <a:r>
                  <a:rPr lang="en-US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# </a:t>
                </a:r>
                <a:r>
                  <a:rPr lang="ko-KR" altLang="en-US" sz="1600" spc="75" dirty="0">
                    <a:solidFill>
                      <a:srgbClr val="191919"/>
                    </a:solidFill>
                    <a:latin typeface="KBIZ한마음고딕 R" panose="02020503020101020101" pitchFamily="18" charset="-127"/>
                    <a:ea typeface="KBIZ한마음고딕 R" panose="02020503020101020101" pitchFamily="18" charset="-127"/>
                  </a:rPr>
                  <a:t>시각화</a:t>
                </a:r>
                <a:endParaRPr lang="en-US" sz="16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endParaRPr>
              </a:p>
            </p:txBody>
          </p:sp>
          <p:sp>
            <p:nvSpPr>
              <p:cNvPr id="55" name="TextBox 19">
                <a:extLst>
                  <a:ext uri="{FF2B5EF4-FFF2-40B4-BE49-F238E27FC236}">
                    <a16:creationId xmlns:a16="http://schemas.microsoft.com/office/drawing/2014/main" id="{E3066D5E-39E5-A26D-A04C-0A88C0622566}"/>
                  </a:ext>
                </a:extLst>
              </p:cNvPr>
              <p:cNvSpPr txBox="1"/>
              <p:nvPr/>
            </p:nvSpPr>
            <p:spPr>
              <a:xfrm>
                <a:off x="5225360" y="2846613"/>
                <a:ext cx="1750706" cy="38690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163"/>
                  </a:lnSpc>
                </a:pPr>
                <a:r>
                  <a:rPr lang="ko-KR" altLang="en-US" sz="2000" b="1" spc="175" dirty="0">
                    <a:solidFill>
                      <a:srgbClr val="191919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데이터분석</a:t>
                </a:r>
                <a:endParaRPr lang="en-US" sz="2000" b="1" spc="175" dirty="0">
                  <a:solidFill>
                    <a:srgbClr val="19191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8" name="Picture 37">
                <a:extLst>
                  <a:ext uri="{FF2B5EF4-FFF2-40B4-BE49-F238E27FC236}">
                    <a16:creationId xmlns:a16="http://schemas.microsoft.com/office/drawing/2014/main" id="{FFEC295C-BCE7-D64E-74A1-ACBB83467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072276" y="1627000"/>
                <a:ext cx="1052928" cy="1052928"/>
              </a:xfrm>
              <a:prstGeom prst="rect">
                <a:avLst/>
              </a:prstGeom>
            </p:spPr>
          </p:pic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7388039-0BB3-04EC-31C5-3478FC780FC4}"/>
                </a:ext>
              </a:extLst>
            </p:cNvPr>
            <p:cNvGrpSpPr/>
            <p:nvPr/>
          </p:nvGrpSpPr>
          <p:grpSpPr>
            <a:xfrm>
              <a:off x="9189601" y="1528151"/>
              <a:ext cx="2306198" cy="3548878"/>
              <a:chOff x="7361651" y="1611772"/>
              <a:chExt cx="2306198" cy="3548878"/>
            </a:xfrm>
          </p:grpSpPr>
          <p:sp>
            <p:nvSpPr>
              <p:cNvPr id="15" name="AutoShape 15"/>
              <p:cNvSpPr/>
              <p:nvPr/>
            </p:nvSpPr>
            <p:spPr>
              <a:xfrm>
                <a:off x="7370455" y="1697350"/>
                <a:ext cx="2297394" cy="1018202"/>
              </a:xfrm>
              <a:prstGeom prst="rect">
                <a:avLst/>
              </a:prstGeom>
              <a:solidFill>
                <a:srgbClr val="B6B19A"/>
              </a:solidFill>
            </p:spPr>
          </p:sp>
          <p:sp>
            <p:nvSpPr>
              <p:cNvPr id="43" name="AutoShape 7">
                <a:extLst>
                  <a:ext uri="{FF2B5EF4-FFF2-40B4-BE49-F238E27FC236}">
                    <a16:creationId xmlns:a16="http://schemas.microsoft.com/office/drawing/2014/main" id="{CAEF08D5-AC1D-7A55-9205-D3AD1426CB3E}"/>
                  </a:ext>
                </a:extLst>
              </p:cNvPr>
              <p:cNvSpPr/>
              <p:nvPr/>
            </p:nvSpPr>
            <p:spPr>
              <a:xfrm>
                <a:off x="7361651" y="1834153"/>
                <a:ext cx="2297394" cy="3326497"/>
              </a:xfrm>
              <a:prstGeom prst="rect">
                <a:avLst/>
              </a:prstGeom>
              <a:solidFill>
                <a:srgbClr val="191919">
                  <a:alpha val="3529"/>
                </a:srgb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pic>
            <p:nvPicPr>
              <p:cNvPr id="59" name="Picture 37">
                <a:extLst>
                  <a:ext uri="{FF2B5EF4-FFF2-40B4-BE49-F238E27FC236}">
                    <a16:creationId xmlns:a16="http://schemas.microsoft.com/office/drawing/2014/main" id="{1FFE8AC0-245B-8915-E09D-877E69EE6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469742" y="1611772"/>
                <a:ext cx="1052928" cy="1052928"/>
              </a:xfrm>
              <a:prstGeom prst="rect">
                <a:avLst/>
              </a:prstGeom>
            </p:spPr>
          </p:pic>
        </p:grpSp>
        <p:sp>
          <p:nvSpPr>
            <p:cNvPr id="65" name="TextBox 20">
              <a:extLst>
                <a:ext uri="{FF2B5EF4-FFF2-40B4-BE49-F238E27FC236}">
                  <a16:creationId xmlns:a16="http://schemas.microsoft.com/office/drawing/2014/main" id="{C08C11DE-0848-E0D0-F690-EEA3610E39CC}"/>
                </a:ext>
              </a:extLst>
            </p:cNvPr>
            <p:cNvSpPr txBox="1"/>
            <p:nvPr/>
          </p:nvSpPr>
          <p:spPr>
            <a:xfrm>
              <a:off x="7757942" y="1737916"/>
              <a:ext cx="725044" cy="3419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920"/>
                </a:lnSpc>
              </a:pPr>
              <a:r>
                <a:rPr lang="en-US" sz="1802" dirty="0">
                  <a:solidFill>
                    <a:srgbClr val="FFFFFF"/>
                  </a:solidFill>
                  <a:latin typeface="Dosis Extra Bold"/>
                </a:rPr>
                <a:t>23-24</a:t>
              </a:r>
            </a:p>
          </p:txBody>
        </p:sp>
        <p:sp>
          <p:nvSpPr>
            <p:cNvPr id="66" name="TextBox 20">
              <a:extLst>
                <a:ext uri="{FF2B5EF4-FFF2-40B4-BE49-F238E27FC236}">
                  <a16:creationId xmlns:a16="http://schemas.microsoft.com/office/drawing/2014/main" id="{B380AB86-E603-1847-605B-640A9D5D507F}"/>
                </a:ext>
              </a:extLst>
            </p:cNvPr>
            <p:cNvSpPr txBox="1"/>
            <p:nvPr/>
          </p:nvSpPr>
          <p:spPr>
            <a:xfrm>
              <a:off x="10666270" y="1712627"/>
              <a:ext cx="725044" cy="3419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2920"/>
                </a:lnSpc>
              </a:pPr>
              <a:r>
                <a:rPr lang="en-US" sz="1802" dirty="0">
                  <a:solidFill>
                    <a:srgbClr val="FFFFFF"/>
                  </a:solidFill>
                  <a:latin typeface="Dosis Extra Bold"/>
                </a:rPr>
                <a:t>25-26</a:t>
              </a:r>
            </a:p>
          </p:txBody>
        </p:sp>
        <p:sp>
          <p:nvSpPr>
            <p:cNvPr id="69" name="TextBox 18">
              <a:extLst>
                <a:ext uri="{FF2B5EF4-FFF2-40B4-BE49-F238E27FC236}">
                  <a16:creationId xmlns:a16="http://schemas.microsoft.com/office/drawing/2014/main" id="{F68B177A-EA08-E92A-7A15-2906B84B7B63}"/>
                </a:ext>
              </a:extLst>
            </p:cNvPr>
            <p:cNvSpPr txBox="1"/>
            <p:nvPr/>
          </p:nvSpPr>
          <p:spPr>
            <a:xfrm>
              <a:off x="9453418" y="3159954"/>
              <a:ext cx="1741141" cy="6362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29"/>
                </a:lnSpc>
              </a:pPr>
              <a:r>
                <a:rPr lang="en-US" sz="16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# </a:t>
              </a:r>
              <a:r>
                <a:rPr lang="en-US" spc="75" dirty="0">
                  <a:solidFill>
                    <a:srgbClr val="19191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ppt</a:t>
              </a:r>
              <a:r>
                <a:rPr lang="ko-KR" altLang="en-US" sz="16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제작</a:t>
              </a:r>
              <a:endParaRPr lang="en-US" sz="1600" spc="75" dirty="0">
                <a:solidFill>
                  <a:srgbClr val="191919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  <a:p>
              <a:pPr>
                <a:lnSpc>
                  <a:spcPts val="2629"/>
                </a:lnSpc>
              </a:pPr>
              <a:r>
                <a:rPr lang="en-US" sz="16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# </a:t>
              </a:r>
              <a:r>
                <a:rPr lang="ko-KR" altLang="en-US" sz="1600" spc="75" dirty="0">
                  <a:solidFill>
                    <a:srgbClr val="191919"/>
                  </a:solidFill>
                  <a:latin typeface="KBIZ한마음고딕 R" panose="02020503020101020101" pitchFamily="18" charset="-127"/>
                  <a:ea typeface="KBIZ한마음고딕 R" panose="02020503020101020101" pitchFamily="18" charset="-127"/>
                </a:rPr>
                <a:t>발표준비</a:t>
              </a:r>
              <a:endParaRPr lang="en-US" sz="1600" spc="75" dirty="0">
                <a:solidFill>
                  <a:srgbClr val="191919"/>
                </a:solidFill>
                <a:latin typeface="KBIZ한마음고딕 R" panose="02020503020101020101" pitchFamily="18" charset="-127"/>
                <a:ea typeface="KBIZ한마음고딕 R" panose="02020503020101020101" pitchFamily="18" charset="-127"/>
              </a:endParaRPr>
            </a:p>
          </p:txBody>
        </p:sp>
        <p:sp>
          <p:nvSpPr>
            <p:cNvPr id="72" name="TextBox 19">
              <a:extLst>
                <a:ext uri="{FF2B5EF4-FFF2-40B4-BE49-F238E27FC236}">
                  <a16:creationId xmlns:a16="http://schemas.microsoft.com/office/drawing/2014/main" id="{F613099C-077B-3065-79AE-721793526939}"/>
                </a:ext>
              </a:extLst>
            </p:cNvPr>
            <p:cNvSpPr txBox="1"/>
            <p:nvPr/>
          </p:nvSpPr>
          <p:spPr>
            <a:xfrm>
              <a:off x="9448800" y="2777689"/>
              <a:ext cx="1008679" cy="386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63"/>
                </a:lnSpc>
              </a:pPr>
              <a:r>
                <a:rPr lang="ko-KR" altLang="en-US" sz="2000" b="1" spc="175" dirty="0">
                  <a:solidFill>
                    <a:srgbClr val="19191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최종발표</a:t>
              </a:r>
              <a:endParaRPr lang="en-US" altLang="ko-KR" sz="2000" b="1" spc="175" dirty="0">
                <a:solidFill>
                  <a:srgbClr val="1919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6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0603939-6BDD-A40D-540D-30588791993C}"/>
              </a:ext>
            </a:extLst>
          </p:cNvPr>
          <p:cNvGrpSpPr/>
          <p:nvPr/>
        </p:nvGrpSpPr>
        <p:grpSpPr>
          <a:xfrm>
            <a:off x="2895600" y="238765"/>
            <a:ext cx="6977684" cy="897280"/>
            <a:chOff x="0" y="0"/>
            <a:chExt cx="9303579" cy="1196373"/>
          </a:xfrm>
        </p:grpSpPr>
        <p:sp>
          <p:nvSpPr>
            <p:cNvPr id="3" name="TextBox 3">
              <a:extLst>
                <a:ext uri="{FF2B5EF4-FFF2-40B4-BE49-F238E27FC236}">
                  <a16:creationId xmlns:a16="http://schemas.microsoft.com/office/drawing/2014/main" id="{71A695E2-CEAC-A49E-AB7D-8D89266C5570}"/>
                </a:ext>
              </a:extLst>
            </p:cNvPr>
            <p:cNvSpPr txBox="1"/>
            <p:nvPr/>
          </p:nvSpPr>
          <p:spPr>
            <a:xfrm>
              <a:off x="0" y="0"/>
              <a:ext cx="1506894" cy="1101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>
                  <a:solidFill>
                    <a:srgbClr val="000000"/>
                  </a:solidFill>
                  <a:latin typeface="Dosis Extra Bold"/>
                </a:rPr>
                <a:t>05. </a:t>
              </a: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0A03459-242E-CFAE-8AB1-F5B361C6123B}"/>
                </a:ext>
              </a:extLst>
            </p:cNvPr>
            <p:cNvSpPr txBox="1"/>
            <p:nvPr/>
          </p:nvSpPr>
          <p:spPr>
            <a:xfrm>
              <a:off x="1456619" y="84275"/>
              <a:ext cx="7846960" cy="111209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ko-KR" altLang="en-US" sz="5430" dirty="0">
                  <a:solidFill>
                    <a:srgbClr val="000000"/>
                  </a:solidFill>
                  <a:ea typeface="Jua"/>
                </a:rPr>
                <a:t>데이터수집</a:t>
              </a:r>
              <a:r>
                <a:rPr lang="en-US" altLang="ko-KR" sz="5430" dirty="0">
                  <a:solidFill>
                    <a:srgbClr val="00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(Crawling</a:t>
              </a:r>
              <a:r>
                <a:rPr lang="en-US" altLang="ko-KR" sz="5430" dirty="0">
                  <a:solidFill>
                    <a:srgbClr val="000000"/>
                  </a:solidFill>
                  <a:ea typeface="Jua"/>
                </a:rPr>
                <a:t>)</a:t>
              </a:r>
              <a:endParaRPr lang="en-US" sz="5430" dirty="0">
                <a:solidFill>
                  <a:srgbClr val="000000"/>
                </a:solidFill>
                <a:ea typeface="Jua"/>
              </a:endParaRPr>
            </a:p>
          </p:txBody>
        </p:sp>
      </p:grpSp>
      <p:sp>
        <p:nvSpPr>
          <p:cNvPr id="36" name="TextBox 5">
            <a:extLst>
              <a:ext uri="{FF2B5EF4-FFF2-40B4-BE49-F238E27FC236}">
                <a16:creationId xmlns:a16="http://schemas.microsoft.com/office/drawing/2014/main" id="{5C822870-6169-A400-331B-8D22E3380B07}"/>
              </a:ext>
            </a:extLst>
          </p:cNvPr>
          <p:cNvSpPr txBox="1"/>
          <p:nvPr/>
        </p:nvSpPr>
        <p:spPr>
          <a:xfrm>
            <a:off x="11268796" y="6435170"/>
            <a:ext cx="847891" cy="42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9"/>
              </a:lnSpc>
              <a:spcBef>
                <a:spcPct val="0"/>
              </a:spcBef>
            </a:pPr>
            <a:r>
              <a:rPr lang="en-US" sz="2478" dirty="0">
                <a:solidFill>
                  <a:srgbClr val="000000"/>
                </a:solidFill>
                <a:latin typeface="Genty Sans"/>
              </a:rPr>
              <a:t>05/10</a:t>
            </a:r>
          </a:p>
        </p:txBody>
      </p:sp>
      <p:pic>
        <p:nvPicPr>
          <p:cNvPr id="39" name="object 6">
            <a:extLst>
              <a:ext uri="{FF2B5EF4-FFF2-40B4-BE49-F238E27FC236}">
                <a16:creationId xmlns:a16="http://schemas.microsoft.com/office/drawing/2014/main" id="{E06D3230-84D1-75E2-92DE-29E7B54CF83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3355" y="1306582"/>
            <a:ext cx="12205355" cy="4688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AB7D7FF-E2F5-42A9-0E07-5F9CD32C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37" y="1405525"/>
            <a:ext cx="12173932" cy="3804697"/>
          </a:xfrm>
          <a:prstGeom prst="rect">
            <a:avLst/>
          </a:prstGeom>
        </p:spPr>
      </p:pic>
      <p:pic>
        <p:nvPicPr>
          <p:cNvPr id="48" name="object 6">
            <a:extLst>
              <a:ext uri="{FF2B5EF4-FFF2-40B4-BE49-F238E27FC236}">
                <a16:creationId xmlns:a16="http://schemas.microsoft.com/office/drawing/2014/main" id="{8EBC8980-F1A9-AF45-2239-5C4427BBD89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678" y="5262284"/>
            <a:ext cx="12205355" cy="4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2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DA6FFF7-986C-1BBE-1030-0EC6846548D4}"/>
              </a:ext>
            </a:extLst>
          </p:cNvPr>
          <p:cNvGrpSpPr/>
          <p:nvPr/>
        </p:nvGrpSpPr>
        <p:grpSpPr>
          <a:xfrm>
            <a:off x="3360299" y="228600"/>
            <a:ext cx="5458045" cy="926554"/>
            <a:chOff x="3352800" y="279520"/>
            <a:chExt cx="5458045" cy="926554"/>
          </a:xfrm>
        </p:grpSpPr>
        <p:sp>
          <p:nvSpPr>
            <p:cNvPr id="3" name="TextBox 3"/>
            <p:cNvSpPr txBox="1"/>
            <p:nvPr/>
          </p:nvSpPr>
          <p:spPr>
            <a:xfrm>
              <a:off x="3352800" y="279520"/>
              <a:ext cx="975316" cy="826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>
                  <a:solidFill>
                    <a:srgbClr val="000000"/>
                  </a:solidFill>
                  <a:latin typeface="Dosis Extra Bold"/>
                </a:rPr>
                <a:t>06.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419600" y="287159"/>
              <a:ext cx="4391245" cy="9189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데이터</a:t>
              </a:r>
              <a:r>
                <a:rPr lang="en-US" sz="5430" dirty="0">
                  <a:solidFill>
                    <a:srgbClr val="000000"/>
                  </a:solidFill>
                  <a:ea typeface="Jua"/>
                </a:rPr>
                <a:t> </a:t>
              </a: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정제</a:t>
              </a:r>
              <a:r>
                <a:rPr lang="en-US" sz="5430" dirty="0">
                  <a:solidFill>
                    <a:srgbClr val="000000"/>
                  </a:solidFill>
                  <a:ea typeface="Jua"/>
                </a:rPr>
                <a:t>/</a:t>
              </a: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분석</a:t>
              </a:r>
              <a:endParaRPr lang="en-US" sz="5430" dirty="0">
                <a:solidFill>
                  <a:srgbClr val="000000"/>
                </a:solidFill>
                <a:ea typeface="Jua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266292" y="6435170"/>
            <a:ext cx="847891" cy="42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9"/>
              </a:lnSpc>
              <a:spcBef>
                <a:spcPct val="0"/>
              </a:spcBef>
            </a:pPr>
            <a:r>
              <a:rPr lang="en-US" sz="2478" dirty="0">
                <a:solidFill>
                  <a:srgbClr val="000000"/>
                </a:solidFill>
                <a:latin typeface="Genty Sans"/>
              </a:rPr>
              <a:t>06/10</a:t>
            </a:r>
          </a:p>
        </p:txBody>
      </p:sp>
      <p:pic>
        <p:nvPicPr>
          <p:cNvPr id="8" name="object 6">
            <a:extLst>
              <a:ext uri="{FF2B5EF4-FFF2-40B4-BE49-F238E27FC236}">
                <a16:creationId xmlns:a16="http://schemas.microsoft.com/office/drawing/2014/main" id="{949A2A3A-1BE3-4D86-9360-23FC82DD46B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3355" y="1306582"/>
            <a:ext cx="12205355" cy="46881"/>
          </a:xfrm>
          <a:prstGeom prst="rect">
            <a:avLst/>
          </a:prstGeom>
        </p:spPr>
      </p:pic>
      <p:pic>
        <p:nvPicPr>
          <p:cNvPr id="10" name="object 6">
            <a:extLst>
              <a:ext uri="{FF2B5EF4-FFF2-40B4-BE49-F238E27FC236}">
                <a16:creationId xmlns:a16="http://schemas.microsoft.com/office/drawing/2014/main" id="{9C059B7D-7533-CFC9-3DA8-49995B5672C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6678" y="5262284"/>
            <a:ext cx="12205355" cy="468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5C0919-E148-EAA2-3721-B74FAAD0B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" y="1421902"/>
            <a:ext cx="12236922" cy="3793501"/>
          </a:xfrm>
          <a:prstGeom prst="rect">
            <a:avLst/>
          </a:prstGeom>
        </p:spPr>
      </p:pic>
      <p:sp>
        <p:nvSpPr>
          <p:cNvPr id="14" name="AutoShape 6">
            <a:extLst>
              <a:ext uri="{FF2B5EF4-FFF2-40B4-BE49-F238E27FC236}">
                <a16:creationId xmlns:a16="http://schemas.microsoft.com/office/drawing/2014/main" id="{54915AAA-F182-92F1-9D2D-CE81291D91AC}"/>
              </a:ext>
            </a:extLst>
          </p:cNvPr>
          <p:cNvSpPr/>
          <p:nvPr/>
        </p:nvSpPr>
        <p:spPr>
          <a:xfrm>
            <a:off x="12569" y="5320163"/>
            <a:ext cx="12179431" cy="1600134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66292" y="6435170"/>
            <a:ext cx="847891" cy="422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9"/>
              </a:lnSpc>
              <a:spcBef>
                <a:spcPct val="0"/>
              </a:spcBef>
            </a:pPr>
            <a:r>
              <a:rPr lang="en-US" sz="2478" dirty="0">
                <a:solidFill>
                  <a:srgbClr val="000000"/>
                </a:solidFill>
                <a:latin typeface="Genty Sans"/>
              </a:rPr>
              <a:t>07/10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890870" y="400588"/>
            <a:ext cx="4606442" cy="918915"/>
            <a:chOff x="0" y="0"/>
            <a:chExt cx="6141922" cy="122522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404787" cy="1101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>
                  <a:solidFill>
                    <a:srgbClr val="000000"/>
                  </a:solidFill>
                  <a:latin typeface="Dosis Extra Bold"/>
                </a:rPr>
                <a:t>07.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33671" y="0"/>
              <a:ext cx="4808251" cy="1225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데이터</a:t>
              </a:r>
              <a:r>
                <a:rPr lang="en-US" sz="5430" dirty="0">
                  <a:solidFill>
                    <a:srgbClr val="000000"/>
                  </a:solidFill>
                  <a:ea typeface="Jua"/>
                </a:rPr>
                <a:t> </a:t>
              </a: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시각화</a:t>
              </a:r>
              <a:endParaRPr lang="en-US" sz="5430" dirty="0">
                <a:solidFill>
                  <a:srgbClr val="000000"/>
                </a:solidFill>
                <a:ea typeface="Jua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3BD7E936-E5F4-53EA-7A13-9560E3EC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4316684"/>
          </a:xfrm>
          <a:prstGeom prst="rect">
            <a:avLst/>
          </a:prstGeom>
        </p:spPr>
      </p:pic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9587357-0E48-7BA0-9A8F-77D14250486B}"/>
              </a:ext>
            </a:extLst>
          </p:cNvPr>
          <p:cNvGrpSpPr/>
          <p:nvPr/>
        </p:nvGrpSpPr>
        <p:grpSpPr>
          <a:xfrm>
            <a:off x="457200" y="2057400"/>
            <a:ext cx="3200401" cy="1576216"/>
            <a:chOff x="609600" y="1828800"/>
            <a:chExt cx="3200401" cy="1576216"/>
          </a:xfrm>
        </p:grpSpPr>
        <p:sp>
          <p:nvSpPr>
            <p:cNvPr id="112" name="Freeform 35">
              <a:extLst>
                <a:ext uri="{FF2B5EF4-FFF2-40B4-BE49-F238E27FC236}">
                  <a16:creationId xmlns:a16="http://schemas.microsoft.com/office/drawing/2014/main" id="{5059F973-6466-5FE9-A985-A2D883CE59C9}"/>
                </a:ext>
              </a:extLst>
            </p:cNvPr>
            <p:cNvSpPr/>
            <p:nvPr/>
          </p:nvSpPr>
          <p:spPr>
            <a:xfrm>
              <a:off x="911259" y="1867672"/>
              <a:ext cx="2895601" cy="1537343"/>
            </a:xfrm>
            <a:custGeom>
              <a:avLst/>
              <a:gdLst/>
              <a:ahLst/>
              <a:cxnLst/>
              <a:rect l="l" t="t" r="r" b="b"/>
              <a:pathLst>
                <a:path w="988167" h="1048328">
                  <a:moveTo>
                    <a:pt x="0" y="0"/>
                  </a:moveTo>
                  <a:lnTo>
                    <a:pt x="988167" y="0"/>
                  </a:lnTo>
                  <a:lnTo>
                    <a:pt x="988167" y="1048328"/>
                  </a:lnTo>
                  <a:lnTo>
                    <a:pt x="0" y="1048328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ko-KR" altLang="en-US" dirty="0"/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0D459B6-1DDF-9601-E7EA-F17A669876DC}"/>
                </a:ext>
              </a:extLst>
            </p:cNvPr>
            <p:cNvGrpSpPr/>
            <p:nvPr/>
          </p:nvGrpSpPr>
          <p:grpSpPr>
            <a:xfrm>
              <a:off x="609600" y="1981748"/>
              <a:ext cx="1730177" cy="1230163"/>
              <a:chOff x="2652421" y="4770908"/>
              <a:chExt cx="2191673" cy="1865055"/>
            </a:xfrm>
          </p:grpSpPr>
          <p:sp>
            <p:nvSpPr>
              <p:cNvPr id="74" name="TextBox 40">
                <a:extLst>
                  <a:ext uri="{FF2B5EF4-FFF2-40B4-BE49-F238E27FC236}">
                    <a16:creationId xmlns:a16="http://schemas.microsoft.com/office/drawing/2014/main" id="{B2727AEF-7A31-552F-C914-0D45C48A753D}"/>
                  </a:ext>
                </a:extLst>
              </p:cNvPr>
              <p:cNvSpPr txBox="1"/>
              <p:nvPr/>
            </p:nvSpPr>
            <p:spPr>
              <a:xfrm>
                <a:off x="3376694" y="6412312"/>
                <a:ext cx="1247530" cy="22365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838"/>
                  </a:lnSpc>
                </a:pPr>
                <a:r>
                  <a:rPr lang="ko-KR" altLang="en-US" sz="1313" dirty="0">
                    <a:solidFill>
                      <a:srgbClr val="54545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최상위</a:t>
                </a:r>
                <a:r>
                  <a:rPr lang="en-US" altLang="ko-KR" sz="1313" dirty="0">
                    <a:solidFill>
                      <a:srgbClr val="54545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_</a:t>
                </a:r>
                <a:r>
                  <a:rPr lang="ko-KR" altLang="en-US" sz="1313" dirty="0">
                    <a:solidFill>
                      <a:srgbClr val="54545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경기도</a:t>
                </a:r>
                <a:endParaRPr lang="en-US" sz="1313" dirty="0">
                  <a:solidFill>
                    <a:srgbClr val="545454"/>
                  </a:solidFill>
                  <a:latin typeface="Open Sauce SemiBold"/>
                </a:endParaRPr>
              </a:p>
            </p:txBody>
          </p:sp>
          <p:sp>
            <p:nvSpPr>
              <p:cNvPr id="91" name="Freeform 31">
                <a:extLst>
                  <a:ext uri="{FF2B5EF4-FFF2-40B4-BE49-F238E27FC236}">
                    <a16:creationId xmlns:a16="http://schemas.microsoft.com/office/drawing/2014/main" id="{06B64D10-595B-B513-5B21-67B8F52457F4}"/>
                  </a:ext>
                </a:extLst>
              </p:cNvPr>
              <p:cNvSpPr/>
              <p:nvPr/>
            </p:nvSpPr>
            <p:spPr>
              <a:xfrm>
                <a:off x="3353700" y="4848591"/>
                <a:ext cx="1409201" cy="1415518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92" name="TextBox 32">
                <a:extLst>
                  <a:ext uri="{FF2B5EF4-FFF2-40B4-BE49-F238E27FC236}">
                    <a16:creationId xmlns:a16="http://schemas.microsoft.com/office/drawing/2014/main" id="{CE9B9A32-7C99-E60B-C64D-D456A33C6D9A}"/>
                  </a:ext>
                </a:extLst>
              </p:cNvPr>
              <p:cNvSpPr txBox="1"/>
              <p:nvPr/>
            </p:nvSpPr>
            <p:spPr>
              <a:xfrm>
                <a:off x="2652421" y="5010688"/>
                <a:ext cx="1150108" cy="1199873"/>
              </a:xfrm>
              <a:prstGeom prst="rect">
                <a:avLst/>
              </a:prstGeom>
            </p:spPr>
            <p:txBody>
              <a:bodyPr lIns="47625" tIns="47625" rIns="47625" bIns="47625" rtlCol="0" anchor="ctr"/>
              <a:lstStyle/>
              <a:p>
                <a:pPr algn="ctr">
                  <a:lnSpc>
                    <a:spcPts val="2363"/>
                  </a:lnSpc>
                </a:pPr>
                <a:endParaRPr sz="1688"/>
              </a:p>
            </p:txBody>
          </p:sp>
          <p:grpSp>
            <p:nvGrpSpPr>
              <p:cNvPr id="86" name="Group 33">
                <a:extLst>
                  <a:ext uri="{FF2B5EF4-FFF2-40B4-BE49-F238E27FC236}">
                    <a16:creationId xmlns:a16="http://schemas.microsoft.com/office/drawing/2014/main" id="{F88339EB-F63A-6040-4558-280954DD56AD}"/>
                  </a:ext>
                </a:extLst>
              </p:cNvPr>
              <p:cNvGrpSpPr/>
              <p:nvPr/>
            </p:nvGrpSpPr>
            <p:grpSpPr>
              <a:xfrm>
                <a:off x="3260898" y="4770908"/>
                <a:ext cx="1583196" cy="1583196"/>
                <a:chOff x="0" y="0"/>
                <a:chExt cx="2251656" cy="2251656"/>
              </a:xfrm>
            </p:grpSpPr>
            <p:sp>
              <p:nvSpPr>
                <p:cNvPr id="87" name="TextBox 34">
                  <a:extLst>
                    <a:ext uri="{FF2B5EF4-FFF2-40B4-BE49-F238E27FC236}">
                      <a16:creationId xmlns:a16="http://schemas.microsoft.com/office/drawing/2014/main" id="{8614742F-9599-582F-AE1E-29A697229171}"/>
                    </a:ext>
                  </a:extLst>
                </p:cNvPr>
                <p:cNvSpPr txBox="1"/>
                <p:nvPr/>
              </p:nvSpPr>
              <p:spPr>
                <a:xfrm>
                  <a:off x="417111" y="392227"/>
                  <a:ext cx="1383440" cy="1243500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5250"/>
                    </a:lnSpc>
                  </a:pPr>
                  <a:r>
                    <a:rPr lang="en-US" sz="3000" dirty="0">
                      <a:solidFill>
                        <a:srgbClr val="FFFFFF"/>
                      </a:solidFill>
                      <a:latin typeface="Open Sans Light Bold"/>
                    </a:rPr>
                    <a:t>757</a:t>
                  </a:r>
                </a:p>
              </p:txBody>
            </p:sp>
            <p:grpSp>
              <p:nvGrpSpPr>
                <p:cNvPr id="88" name="Group 35">
                  <a:extLst>
                    <a:ext uri="{FF2B5EF4-FFF2-40B4-BE49-F238E27FC236}">
                      <a16:creationId xmlns:a16="http://schemas.microsoft.com/office/drawing/2014/main" id="{1A1AB647-1F8F-0657-A8EA-1D00ED24700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0" y="0"/>
                  <a:ext cx="2251656" cy="2251656"/>
                  <a:chOff x="0" y="0"/>
                  <a:chExt cx="2540000" cy="2540000"/>
                </a:xfrm>
              </p:grpSpPr>
              <p:sp>
                <p:nvSpPr>
                  <p:cNvPr id="89" name="Freeform 36">
                    <a:extLst>
                      <a:ext uri="{FF2B5EF4-FFF2-40B4-BE49-F238E27FC236}">
                        <a16:creationId xmlns:a16="http://schemas.microsoft.com/office/drawing/2014/main" id="{027BF62F-93F7-71F3-1F75-796B16008EF6}"/>
                      </a:ext>
                    </a:extLst>
                  </p:cNvPr>
                  <p:cNvSpPr/>
                  <p:nvPr/>
                </p:nvSpPr>
                <p:spPr>
                  <a:xfrm>
                    <a:off x="-62725" y="-2035"/>
                    <a:ext cx="2665449" cy="2544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5449" h="2544070">
                        <a:moveTo>
                          <a:pt x="1332725" y="2035"/>
                        </a:moveTo>
                        <a:cubicBezTo>
                          <a:pt x="1787805" y="0"/>
                          <a:pt x="2209190" y="241614"/>
                          <a:pt x="2437320" y="635390"/>
                        </a:cubicBezTo>
                        <a:cubicBezTo>
                          <a:pt x="2665450" y="1029165"/>
                          <a:pt x="2665450" y="1514905"/>
                          <a:pt x="2437320" y="1908680"/>
                        </a:cubicBezTo>
                        <a:cubicBezTo>
                          <a:pt x="2209190" y="2302456"/>
                          <a:pt x="1787805" y="2544070"/>
                          <a:pt x="1332725" y="2542035"/>
                        </a:cubicBezTo>
                        <a:cubicBezTo>
                          <a:pt x="877645" y="2544070"/>
                          <a:pt x="456260" y="2302456"/>
                          <a:pt x="228130" y="1908680"/>
                        </a:cubicBezTo>
                        <a:cubicBezTo>
                          <a:pt x="0" y="1514905"/>
                          <a:pt x="0" y="1029165"/>
                          <a:pt x="228130" y="635390"/>
                        </a:cubicBezTo>
                        <a:cubicBezTo>
                          <a:pt x="456260" y="241614"/>
                          <a:pt x="877645" y="0"/>
                          <a:pt x="1332725" y="2035"/>
                        </a:cubicBezTo>
                        <a:lnTo>
                          <a:pt x="1332725" y="27435"/>
                        </a:lnTo>
                        <a:cubicBezTo>
                          <a:pt x="886746" y="25441"/>
                          <a:pt x="473789" y="262223"/>
                          <a:pt x="250222" y="648123"/>
                        </a:cubicBezTo>
                        <a:cubicBezTo>
                          <a:pt x="26655" y="1034023"/>
                          <a:pt x="26655" y="1510047"/>
                          <a:pt x="250222" y="1895947"/>
                        </a:cubicBezTo>
                        <a:cubicBezTo>
                          <a:pt x="473789" y="2281847"/>
                          <a:pt x="886746" y="2518629"/>
                          <a:pt x="1332725" y="2516635"/>
                        </a:cubicBezTo>
                        <a:cubicBezTo>
                          <a:pt x="1778704" y="2518629"/>
                          <a:pt x="2191661" y="2281847"/>
                          <a:pt x="2415228" y="1895947"/>
                        </a:cubicBezTo>
                        <a:cubicBezTo>
                          <a:pt x="2638795" y="1510047"/>
                          <a:pt x="2638795" y="1034023"/>
                          <a:pt x="2415228" y="648123"/>
                        </a:cubicBezTo>
                        <a:cubicBezTo>
                          <a:pt x="2191661" y="262223"/>
                          <a:pt x="1778704" y="25441"/>
                          <a:pt x="1332725" y="27435"/>
                        </a:cubicBezTo>
                        <a:close/>
                      </a:path>
                    </a:pathLst>
                  </a:custGeom>
                  <a:solidFill>
                    <a:srgbClr val="A6A6A6"/>
                  </a:solidFill>
                </p:spPr>
              </p:sp>
              <p:sp>
                <p:nvSpPr>
                  <p:cNvPr id="90" name="Freeform 37">
                    <a:extLst>
                      <a:ext uri="{FF2B5EF4-FFF2-40B4-BE49-F238E27FC236}">
                        <a16:creationId xmlns:a16="http://schemas.microsoft.com/office/drawing/2014/main" id="{28D232E5-8F34-470E-257F-2828A78734AD}"/>
                      </a:ext>
                    </a:extLst>
                  </p:cNvPr>
                  <p:cNvSpPr/>
                  <p:nvPr/>
                </p:nvSpPr>
                <p:spPr>
                  <a:xfrm>
                    <a:off x="1269349" y="-2"/>
                    <a:ext cx="1267627" cy="119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7627" h="1191853">
                        <a:moveTo>
                          <a:pt x="13479" y="67"/>
                        </a:moveTo>
                        <a:cubicBezTo>
                          <a:pt x="674010" y="6739"/>
                          <a:pt x="1219141" y="518650"/>
                          <a:pt x="1267275" y="1177459"/>
                        </a:cubicBezTo>
                        <a:cubicBezTo>
                          <a:pt x="1267627" y="1181996"/>
                          <a:pt x="1265524" y="1186375"/>
                          <a:pt x="1261763" y="1188937"/>
                        </a:cubicBezTo>
                        <a:cubicBezTo>
                          <a:pt x="1258002" y="1191499"/>
                          <a:pt x="1253157" y="1191853"/>
                          <a:pt x="1249064" y="1189865"/>
                        </a:cubicBezTo>
                        <a:cubicBezTo>
                          <a:pt x="1244970" y="1187877"/>
                          <a:pt x="1242254" y="1183850"/>
                          <a:pt x="1241942" y="1179310"/>
                        </a:cubicBezTo>
                        <a:cubicBezTo>
                          <a:pt x="1194771" y="533677"/>
                          <a:pt x="660543" y="32004"/>
                          <a:pt x="13223" y="25465"/>
                        </a:cubicBezTo>
                        <a:cubicBezTo>
                          <a:pt x="8672" y="25440"/>
                          <a:pt x="4483" y="22981"/>
                          <a:pt x="2241" y="19021"/>
                        </a:cubicBezTo>
                        <a:cubicBezTo>
                          <a:pt x="0" y="15060"/>
                          <a:pt x="49" y="10203"/>
                          <a:pt x="2370" y="6288"/>
                        </a:cubicBezTo>
                        <a:cubicBezTo>
                          <a:pt x="4691" y="2374"/>
                          <a:pt x="8929" y="0"/>
                          <a:pt x="13479" y="67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</p:spPr>
              </p:sp>
            </p:grpSp>
          </p:grp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C9E2988B-DC47-490C-30E8-141F794B0FE8}"/>
                </a:ext>
              </a:extLst>
            </p:cNvPr>
            <p:cNvGrpSpPr/>
            <p:nvPr/>
          </p:nvGrpSpPr>
          <p:grpSpPr>
            <a:xfrm>
              <a:off x="2414950" y="1980911"/>
              <a:ext cx="1248012" cy="1233952"/>
              <a:chOff x="1189695" y="4788340"/>
              <a:chExt cx="1585651" cy="1905853"/>
            </a:xfrm>
          </p:grpSpPr>
          <p:sp>
            <p:nvSpPr>
              <p:cNvPr id="37" name="TextBox 40">
                <a:extLst>
                  <a:ext uri="{FF2B5EF4-FFF2-40B4-BE49-F238E27FC236}">
                    <a16:creationId xmlns:a16="http://schemas.microsoft.com/office/drawing/2014/main" id="{0610ADE5-AF65-717A-F849-33A2D3175477}"/>
                  </a:ext>
                </a:extLst>
              </p:cNvPr>
              <p:cNvSpPr txBox="1"/>
              <p:nvPr/>
            </p:nvSpPr>
            <p:spPr>
              <a:xfrm>
                <a:off x="1340977" y="6419503"/>
                <a:ext cx="1434369" cy="274690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1838"/>
                  </a:lnSpc>
                </a:pPr>
                <a:r>
                  <a:rPr lang="ko-KR" altLang="en-US" sz="1313" dirty="0">
                    <a:solidFill>
                      <a:srgbClr val="54545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최하위</a:t>
                </a:r>
                <a:r>
                  <a:rPr lang="en-US" altLang="ko-KR" sz="1313" dirty="0">
                    <a:solidFill>
                      <a:srgbClr val="54545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_</a:t>
                </a:r>
                <a:r>
                  <a:rPr lang="ko-KR" altLang="en-US" sz="1313" dirty="0">
                    <a:solidFill>
                      <a:srgbClr val="54545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광주</a:t>
                </a:r>
                <a:r>
                  <a:rPr lang="en-US" altLang="ko-KR" sz="1313" dirty="0">
                    <a:solidFill>
                      <a:srgbClr val="54545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(</a:t>
                </a:r>
                <a:r>
                  <a:rPr lang="ko-KR" altLang="en-US" sz="1313" dirty="0">
                    <a:solidFill>
                      <a:srgbClr val="545454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전남</a:t>
                </a:r>
                <a:r>
                  <a:rPr lang="en-US" altLang="ko-KR" sz="1313" dirty="0">
                    <a:solidFill>
                      <a:srgbClr val="545454"/>
                    </a:solidFill>
                    <a:latin typeface="Open Sauce SemiBold"/>
                  </a:rPr>
                  <a:t>)</a:t>
                </a:r>
                <a:endParaRPr lang="en-US" sz="1313" dirty="0">
                  <a:solidFill>
                    <a:srgbClr val="545454"/>
                  </a:solidFill>
                  <a:latin typeface="Open Sauce SemiBold"/>
                </a:endParaRPr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2C601111-540C-B561-3F75-871AEC2FB1AA}"/>
                  </a:ext>
                </a:extLst>
              </p:cNvPr>
              <p:cNvGrpSpPr/>
              <p:nvPr/>
            </p:nvGrpSpPr>
            <p:grpSpPr>
              <a:xfrm>
                <a:off x="1189695" y="4788340"/>
                <a:ext cx="1583196" cy="1583196"/>
                <a:chOff x="7946766" y="1803486"/>
                <a:chExt cx="1583196" cy="1583196"/>
              </a:xfrm>
            </p:grpSpPr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8081A7F7-5A65-13D6-9383-3E817FABF6B8}"/>
                    </a:ext>
                  </a:extLst>
                </p:cNvPr>
                <p:cNvGrpSpPr/>
                <p:nvPr/>
              </p:nvGrpSpPr>
              <p:grpSpPr>
                <a:xfrm>
                  <a:off x="8041148" y="1887325"/>
                  <a:ext cx="1409201" cy="1415518"/>
                  <a:chOff x="8041148" y="1887325"/>
                  <a:chExt cx="1409201" cy="1415518"/>
                </a:xfrm>
              </p:grpSpPr>
              <p:sp>
                <p:nvSpPr>
                  <p:cNvPr id="82" name="Freeform 23">
                    <a:extLst>
                      <a:ext uri="{FF2B5EF4-FFF2-40B4-BE49-F238E27FC236}">
                        <a16:creationId xmlns:a16="http://schemas.microsoft.com/office/drawing/2014/main" id="{E1802FFC-C916-1BBE-7403-C4EBC666B6D0}"/>
                      </a:ext>
                    </a:extLst>
                  </p:cNvPr>
                  <p:cNvSpPr/>
                  <p:nvPr/>
                </p:nvSpPr>
                <p:spPr>
                  <a:xfrm>
                    <a:off x="8041148" y="1887325"/>
                    <a:ext cx="1409201" cy="14155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9173" h="812800">
                        <a:moveTo>
                          <a:pt x="404587" y="0"/>
                        </a:moveTo>
                        <a:cubicBezTo>
                          <a:pt x="628326" y="1001"/>
                          <a:pt x="809174" y="182659"/>
                          <a:pt x="809174" y="406400"/>
                        </a:cubicBezTo>
                        <a:cubicBezTo>
                          <a:pt x="809174" y="630141"/>
                          <a:pt x="628326" y="811799"/>
                          <a:pt x="404587" y="812800"/>
                        </a:cubicBezTo>
                        <a:cubicBezTo>
                          <a:pt x="180848" y="811799"/>
                          <a:pt x="0" y="630141"/>
                          <a:pt x="0" y="406400"/>
                        </a:cubicBezTo>
                        <a:cubicBezTo>
                          <a:pt x="0" y="182659"/>
                          <a:pt x="180848" y="1001"/>
                          <a:pt x="404587" y="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txBody>
                  <a:bodyPr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" name="TextBox 24">
                    <a:extLst>
                      <a:ext uri="{FF2B5EF4-FFF2-40B4-BE49-F238E27FC236}">
                        <a16:creationId xmlns:a16="http://schemas.microsoft.com/office/drawing/2014/main" id="{7973C6B0-67E4-2443-92BE-85F78189A745}"/>
                      </a:ext>
                    </a:extLst>
                  </p:cNvPr>
                  <p:cNvSpPr txBox="1"/>
                  <p:nvPr/>
                </p:nvSpPr>
                <p:spPr>
                  <a:xfrm>
                    <a:off x="8077776" y="1934025"/>
                    <a:ext cx="1150108" cy="1199873"/>
                  </a:xfrm>
                  <a:prstGeom prst="rect">
                    <a:avLst/>
                  </a:prstGeom>
                </p:spPr>
                <p:txBody>
                  <a:bodyPr lIns="47625" tIns="47625" rIns="47625" bIns="47625" rtlCol="0" anchor="ctr"/>
                  <a:lstStyle/>
                  <a:p>
                    <a:pPr algn="ctr">
                      <a:lnSpc>
                        <a:spcPts val="2363"/>
                      </a:lnSpc>
                    </a:pPr>
                    <a:endParaRPr sz="1688"/>
                  </a:p>
                </p:txBody>
              </p:sp>
            </p:grpSp>
            <p:grpSp>
              <p:nvGrpSpPr>
                <p:cNvPr id="77" name="Group 25">
                  <a:extLst>
                    <a:ext uri="{FF2B5EF4-FFF2-40B4-BE49-F238E27FC236}">
                      <a16:creationId xmlns:a16="http://schemas.microsoft.com/office/drawing/2014/main" id="{8C2E6592-27BC-4D22-BD57-4034313360BE}"/>
                    </a:ext>
                  </a:extLst>
                </p:cNvPr>
                <p:cNvGrpSpPr/>
                <p:nvPr/>
              </p:nvGrpSpPr>
              <p:grpSpPr>
                <a:xfrm>
                  <a:off x="7946766" y="1803486"/>
                  <a:ext cx="1583196" cy="1583196"/>
                  <a:chOff x="0" y="0"/>
                  <a:chExt cx="2251656" cy="2251656"/>
                </a:xfrm>
              </p:grpSpPr>
              <p:sp>
                <p:nvSpPr>
                  <p:cNvPr id="78" name="TextBox 26">
                    <a:extLst>
                      <a:ext uri="{FF2B5EF4-FFF2-40B4-BE49-F238E27FC236}">
                        <a16:creationId xmlns:a16="http://schemas.microsoft.com/office/drawing/2014/main" id="{9E9A1AD0-37BC-4E5E-4BD4-B83979BFBBF6}"/>
                      </a:ext>
                    </a:extLst>
                  </p:cNvPr>
                  <p:cNvSpPr txBox="1"/>
                  <p:nvPr/>
                </p:nvSpPr>
                <p:spPr>
                  <a:xfrm>
                    <a:off x="438596" y="403971"/>
                    <a:ext cx="1383439" cy="1266801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5250"/>
                      </a:lnSpc>
                    </a:pPr>
                    <a:r>
                      <a:rPr lang="en-US" sz="3000" dirty="0">
                        <a:solidFill>
                          <a:srgbClr val="FFFFFF"/>
                        </a:solidFill>
                        <a:latin typeface="Open Sans Light Bold"/>
                      </a:rPr>
                      <a:t>5</a:t>
                    </a:r>
                  </a:p>
                </p:txBody>
              </p:sp>
              <p:grpSp>
                <p:nvGrpSpPr>
                  <p:cNvPr id="79" name="Group 27">
                    <a:extLst>
                      <a:ext uri="{FF2B5EF4-FFF2-40B4-BE49-F238E27FC236}">
                        <a16:creationId xmlns:a16="http://schemas.microsoft.com/office/drawing/2014/main" id="{90842F6C-0BAE-92CB-2910-B4C5835ACF5B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0" y="0"/>
                    <a:ext cx="2251656" cy="2251656"/>
                    <a:chOff x="0" y="0"/>
                    <a:chExt cx="2540000" cy="2540000"/>
                  </a:xfrm>
                </p:grpSpPr>
                <p:sp>
                  <p:nvSpPr>
                    <p:cNvPr id="80" name="Freeform 28">
                      <a:extLst>
                        <a:ext uri="{FF2B5EF4-FFF2-40B4-BE49-F238E27FC236}">
                          <a16:creationId xmlns:a16="http://schemas.microsoft.com/office/drawing/2014/main" id="{7DAB32DE-162B-87CD-BC03-5D788253D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62725" y="-2035"/>
                      <a:ext cx="2665449" cy="254407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65449" h="2544070">
                          <a:moveTo>
                            <a:pt x="1332725" y="2035"/>
                          </a:moveTo>
                          <a:cubicBezTo>
                            <a:pt x="1787805" y="0"/>
                            <a:pt x="2209190" y="241614"/>
                            <a:pt x="2437320" y="635390"/>
                          </a:cubicBezTo>
                          <a:cubicBezTo>
                            <a:pt x="2665450" y="1029165"/>
                            <a:pt x="2665450" y="1514905"/>
                            <a:pt x="2437320" y="1908680"/>
                          </a:cubicBezTo>
                          <a:cubicBezTo>
                            <a:pt x="2209190" y="2302456"/>
                            <a:pt x="1787805" y="2544070"/>
                            <a:pt x="1332725" y="2542035"/>
                          </a:cubicBezTo>
                          <a:cubicBezTo>
                            <a:pt x="877645" y="2544070"/>
                            <a:pt x="456260" y="2302456"/>
                            <a:pt x="228130" y="1908680"/>
                          </a:cubicBezTo>
                          <a:cubicBezTo>
                            <a:pt x="0" y="1514905"/>
                            <a:pt x="0" y="1029165"/>
                            <a:pt x="228130" y="635390"/>
                          </a:cubicBezTo>
                          <a:cubicBezTo>
                            <a:pt x="456260" y="241614"/>
                            <a:pt x="877645" y="0"/>
                            <a:pt x="1332725" y="2035"/>
                          </a:cubicBezTo>
                          <a:lnTo>
                            <a:pt x="1332725" y="27435"/>
                          </a:lnTo>
                          <a:cubicBezTo>
                            <a:pt x="886746" y="25441"/>
                            <a:pt x="473789" y="262223"/>
                            <a:pt x="250222" y="648123"/>
                          </a:cubicBezTo>
                          <a:cubicBezTo>
                            <a:pt x="26655" y="1034023"/>
                            <a:pt x="26655" y="1510047"/>
                            <a:pt x="250222" y="1895947"/>
                          </a:cubicBezTo>
                          <a:cubicBezTo>
                            <a:pt x="473789" y="2281847"/>
                            <a:pt x="886746" y="2518629"/>
                            <a:pt x="1332725" y="2516635"/>
                          </a:cubicBezTo>
                          <a:cubicBezTo>
                            <a:pt x="1778704" y="2518629"/>
                            <a:pt x="2191661" y="2281847"/>
                            <a:pt x="2415228" y="1895947"/>
                          </a:cubicBezTo>
                          <a:cubicBezTo>
                            <a:pt x="2638795" y="1510047"/>
                            <a:pt x="2638795" y="1034023"/>
                            <a:pt x="2415228" y="648123"/>
                          </a:cubicBezTo>
                          <a:cubicBezTo>
                            <a:pt x="2191661" y="262223"/>
                            <a:pt x="1778704" y="25441"/>
                            <a:pt x="1332725" y="27435"/>
                          </a:cubicBezTo>
                          <a:close/>
                        </a:path>
                      </a:pathLst>
                    </a:custGeom>
                    <a:solidFill>
                      <a:srgbClr val="A6A6A6"/>
                    </a:solidFill>
                  </p:spPr>
                  <p:txBody>
                    <a:bodyPr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81" name="Freeform 29">
                      <a:extLst>
                        <a:ext uri="{FF2B5EF4-FFF2-40B4-BE49-F238E27FC236}">
                          <a16:creationId xmlns:a16="http://schemas.microsoft.com/office/drawing/2014/main" id="{DA5C0B1C-19B1-1E64-CD73-82B29612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5568" y="-2"/>
                      <a:ext cx="2667201" cy="264028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67201" h="2640284">
                          <a:moveTo>
                            <a:pt x="1308396" y="67"/>
                          </a:moveTo>
                          <a:cubicBezTo>
                            <a:pt x="1826968" y="5305"/>
                            <a:pt x="2290259" y="325315"/>
                            <a:pt x="2478730" y="808454"/>
                          </a:cubicBezTo>
                          <a:cubicBezTo>
                            <a:pt x="2667201" y="1291592"/>
                            <a:pt x="2542984" y="1840788"/>
                            <a:pt x="2164943" y="2195792"/>
                          </a:cubicBezTo>
                          <a:cubicBezTo>
                            <a:pt x="1786901" y="2550797"/>
                            <a:pt x="1230990" y="2640284"/>
                            <a:pt x="760639" y="2421849"/>
                          </a:cubicBezTo>
                          <a:cubicBezTo>
                            <a:pt x="290288" y="2203413"/>
                            <a:pt x="0" y="1720942"/>
                            <a:pt x="27333" y="1203065"/>
                          </a:cubicBezTo>
                          <a:cubicBezTo>
                            <a:pt x="27553" y="1198520"/>
                            <a:pt x="30188" y="1194439"/>
                            <a:pt x="34240" y="1192368"/>
                          </a:cubicBezTo>
                          <a:cubicBezTo>
                            <a:pt x="38293" y="1190298"/>
                            <a:pt x="43143" y="1190554"/>
                            <a:pt x="46955" y="1193039"/>
                          </a:cubicBezTo>
                          <a:cubicBezTo>
                            <a:pt x="50767" y="1195525"/>
                            <a:pt x="52958" y="1199860"/>
                            <a:pt x="52698" y="1204404"/>
                          </a:cubicBezTo>
                          <a:cubicBezTo>
                            <a:pt x="25911" y="1711923"/>
                            <a:pt x="310394" y="2184745"/>
                            <a:pt x="771337" y="2398812"/>
                          </a:cubicBezTo>
                          <a:cubicBezTo>
                            <a:pt x="1232281" y="2612879"/>
                            <a:pt x="1777075" y="2525181"/>
                            <a:pt x="2147555" y="2177276"/>
                          </a:cubicBezTo>
                          <a:cubicBezTo>
                            <a:pt x="2518036" y="1829372"/>
                            <a:pt x="2639769" y="1291160"/>
                            <a:pt x="2455067" y="817685"/>
                          </a:cubicBezTo>
                          <a:cubicBezTo>
                            <a:pt x="2270366" y="344209"/>
                            <a:pt x="1816340" y="30599"/>
                            <a:pt x="1308140" y="25465"/>
                          </a:cubicBezTo>
                          <a:cubicBezTo>
                            <a:pt x="1303589" y="25440"/>
                            <a:pt x="1299400" y="22981"/>
                            <a:pt x="1297158" y="19021"/>
                          </a:cubicBezTo>
                          <a:cubicBezTo>
                            <a:pt x="1294917" y="15060"/>
                            <a:pt x="1294966" y="10203"/>
                            <a:pt x="1297287" y="6288"/>
                          </a:cubicBezTo>
                          <a:cubicBezTo>
                            <a:pt x="1299608" y="2374"/>
                            <a:pt x="1303846" y="0"/>
                            <a:pt x="1308396" y="67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50000"/>
                      </a:schemeClr>
                    </a:solidFill>
                  </p:spPr>
                </p:sp>
              </p:grpSp>
            </p:grpSp>
          </p:grpSp>
        </p:grp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2B50CCD7-4CB5-4B67-4343-19C56F8A9769}"/>
                </a:ext>
              </a:extLst>
            </p:cNvPr>
            <p:cNvSpPr/>
            <p:nvPr/>
          </p:nvSpPr>
          <p:spPr>
            <a:xfrm>
              <a:off x="914401" y="1828800"/>
              <a:ext cx="2895600" cy="1576216"/>
            </a:xfrm>
            <a:prstGeom prst="rect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3150E6-A592-9376-602A-857A7EAEC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12192000" cy="4419600"/>
          </a:xfrm>
          <a:prstGeom prst="rect">
            <a:avLst/>
          </a:prstGeom>
        </p:spPr>
      </p:pic>
      <p:grpSp>
        <p:nvGrpSpPr>
          <p:cNvPr id="17" name="Group 3">
            <a:extLst>
              <a:ext uri="{FF2B5EF4-FFF2-40B4-BE49-F238E27FC236}">
                <a16:creationId xmlns:a16="http://schemas.microsoft.com/office/drawing/2014/main" id="{B46B0819-E11C-0B9A-D648-5FA2F36FFEC7}"/>
              </a:ext>
            </a:extLst>
          </p:cNvPr>
          <p:cNvGrpSpPr/>
          <p:nvPr/>
        </p:nvGrpSpPr>
        <p:grpSpPr>
          <a:xfrm>
            <a:off x="3890870" y="400588"/>
            <a:ext cx="4606442" cy="918915"/>
            <a:chOff x="0" y="0"/>
            <a:chExt cx="6141922" cy="1225220"/>
          </a:xfrm>
        </p:grpSpPr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25B701CE-1A97-B467-191A-5314AF55A7D3}"/>
                </a:ext>
              </a:extLst>
            </p:cNvPr>
            <p:cNvSpPr txBox="1"/>
            <p:nvPr/>
          </p:nvSpPr>
          <p:spPr>
            <a:xfrm>
              <a:off x="0" y="0"/>
              <a:ext cx="1404787" cy="1101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>
                  <a:solidFill>
                    <a:srgbClr val="000000"/>
                  </a:solidFill>
                  <a:latin typeface="Dosis Extra Bold"/>
                </a:rPr>
                <a:t>07. </a:t>
              </a:r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1B108B8A-9A04-C1E1-133B-1DD75963F6FF}"/>
                </a:ext>
              </a:extLst>
            </p:cNvPr>
            <p:cNvSpPr txBox="1"/>
            <p:nvPr/>
          </p:nvSpPr>
          <p:spPr>
            <a:xfrm>
              <a:off x="1333671" y="0"/>
              <a:ext cx="4808251" cy="12252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61"/>
                </a:lnSpc>
              </a:pP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데이터</a:t>
              </a:r>
              <a:r>
                <a:rPr lang="en-US" sz="5430" dirty="0">
                  <a:solidFill>
                    <a:srgbClr val="000000"/>
                  </a:solidFill>
                  <a:ea typeface="Jua"/>
                </a:rPr>
                <a:t> </a:t>
              </a:r>
              <a:r>
                <a:rPr lang="en-US" sz="5430" dirty="0" err="1">
                  <a:solidFill>
                    <a:srgbClr val="000000"/>
                  </a:solidFill>
                  <a:ea typeface="Jua"/>
                </a:rPr>
                <a:t>시각화</a:t>
              </a:r>
              <a:endParaRPr lang="en-US" sz="5430" dirty="0">
                <a:solidFill>
                  <a:srgbClr val="000000"/>
                </a:solidFill>
                <a:ea typeface="Ju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546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381</Words>
  <Application>Microsoft Office PowerPoint</Application>
  <PresentationFormat>와이드스크린</PresentationFormat>
  <Paragraphs>174</Paragraphs>
  <Slides>26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50" baseType="lpstr">
      <vt:lpstr>Open Sans Light Bold</vt:lpstr>
      <vt:lpstr>Special Elite</vt:lpstr>
      <vt:lpstr>Jua</vt:lpstr>
      <vt:lpstr>Calibri</vt:lpstr>
      <vt:lpstr>Open Sauce SemiBold</vt:lpstr>
      <vt:lpstr>TT Travels Bold</vt:lpstr>
      <vt:lpstr>맑은 고딕</vt:lpstr>
      <vt:lpstr>Yellowtail</vt:lpstr>
      <vt:lpstr>Aileron Heavy</vt:lpstr>
      <vt:lpstr>Dosis Extra Bold</vt:lpstr>
      <vt:lpstr>Euphoria Script Bold</vt:lpstr>
      <vt:lpstr>Arial</vt:lpstr>
      <vt:lpstr>어비 남소영체</vt:lpstr>
      <vt:lpstr>Genty Sans</vt:lpstr>
      <vt:lpstr>배달의민족 주아</vt:lpstr>
      <vt:lpstr>Aileron Regular Bold</vt:lpstr>
      <vt:lpstr>Aileron Regular Italics</vt:lpstr>
      <vt:lpstr>Montserrat Bold</vt:lpstr>
      <vt:lpstr>Genty Sans Bold</vt:lpstr>
      <vt:lpstr>Gellatio</vt:lpstr>
      <vt:lpstr>KBIZ한마음고딕 R</vt:lpstr>
      <vt:lpstr>Sanchez</vt:lpstr>
      <vt:lpstr>Aileron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캠핑장플젝</dc:title>
  <dc:creator>user</dc:creator>
  <cp:lastModifiedBy>Kosmo</cp:lastModifiedBy>
  <cp:revision>3</cp:revision>
  <dcterms:created xsi:type="dcterms:W3CDTF">2006-08-16T00:00:00Z</dcterms:created>
  <dcterms:modified xsi:type="dcterms:W3CDTF">2022-07-26T06:11:06Z</dcterms:modified>
  <dc:identifier>DAFHP79THcU</dc:identifier>
</cp:coreProperties>
</file>